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Montserrat SemiBold"/>
      <p:regular r:id="rId36"/>
      <p:bold r:id="rId37"/>
      <p:italic r:id="rId38"/>
      <p:boldItalic r:id="rId39"/>
    </p:embeddedFont>
    <p:embeddedFont>
      <p:font typeface="Montserrat"/>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ontserrat-regular.fntdata"/><Relationship Id="rId20" Type="http://schemas.openxmlformats.org/officeDocument/2006/relationships/slide" Target="slides/slide15.xml"/><Relationship Id="rId42" Type="http://schemas.openxmlformats.org/officeDocument/2006/relationships/font" Target="fonts/Montserrat-italic.fntdata"/><Relationship Id="rId41" Type="http://schemas.openxmlformats.org/officeDocument/2006/relationships/font" Target="fonts/Montserrat-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Montserrat-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MontserratSemiBold-bold.fntdata"/><Relationship Id="rId14" Type="http://schemas.openxmlformats.org/officeDocument/2006/relationships/slide" Target="slides/slide9.xml"/><Relationship Id="rId36" Type="http://schemas.openxmlformats.org/officeDocument/2006/relationships/font" Target="fonts/MontserratSemiBold-regular.fntdata"/><Relationship Id="rId17" Type="http://schemas.openxmlformats.org/officeDocument/2006/relationships/slide" Target="slides/slide12.xml"/><Relationship Id="rId39" Type="http://schemas.openxmlformats.org/officeDocument/2006/relationships/font" Target="fonts/MontserratSemiBold-boldItalic.fntdata"/><Relationship Id="rId16" Type="http://schemas.openxmlformats.org/officeDocument/2006/relationships/slide" Target="slides/slide11.xml"/><Relationship Id="rId38" Type="http://schemas.openxmlformats.org/officeDocument/2006/relationships/font" Target="fonts/MontserratSemi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ff2a393bf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ff2a393bf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ff2a393b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eff2a393b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ff2a393b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eff2a393b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ff2a393b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ff2a393b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ff2a393bf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eff2a393bf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ff2a393bf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eff2a393b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eff2a393bf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eff2a393bf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ff2a393bf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eff2a393bf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eff2a393bf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eff2a393bf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ff2a393bf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ff2a393bf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eff2a393b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eff2a393b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eff2a393bf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eff2a393bf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ff2a393bf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ff2a393b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eff2a393b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eff2a393b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eff2a393bf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eff2a393bf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eff2a393bf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eff2a393bf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eff2a393bf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eff2a393bf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eff2a393bf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eff2a393bf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eff2a393bf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eff2a393bf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eff2a393bf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eff2a393bf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eff2a393bf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eff2a393bf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ff2a393b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ff2a393b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05ffce29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05ffce29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eff2a393bf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eff2a393bf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ff2a393b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ff2a393bf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ff2a393bf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ff2a393bf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ff2a393b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ff2a393b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eff2a393bf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eff2a393bf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ff2a393b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ff2a393b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4.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www.werenotreallystrangers.com/" TargetMode="External"/><Relationship Id="rId4" Type="http://schemas.openxmlformats.org/officeDocument/2006/relationships/hyperlink" Target="https://www.teachthought.com/pedagogy/examples-of-essential-questions/" TargetMode="External"/><Relationship Id="rId5" Type="http://schemas.openxmlformats.org/officeDocument/2006/relationships/hyperlink" Target="https://www.learningforjustice.org/magazine/publications/reflecting-upon-our-own-biases-all-ages" TargetMode="External"/><Relationship Id="rId6" Type="http://schemas.openxmlformats.org/officeDocument/2006/relationships/hyperlink" Target="https://www.learningforjustice.org/sites/default/files/general/tt_valuing_differences.pdf" TargetMode="External"/><Relationship Id="rId7" Type="http://schemas.openxmlformats.org/officeDocument/2006/relationships/hyperlink" Target="https://drive.google.com/file/d/1Mf87lVMUaEWb0EqOhr4uPmdJct7OFFwJ/view" TargetMode="External"/><Relationship Id="rId8" Type="http://schemas.openxmlformats.org/officeDocument/2006/relationships/hyperlink" Target="https://www.learningforjustice.org/professional-development/reflection-activity-ident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5400000">
            <a:off x="1624051" y="-2304999"/>
            <a:ext cx="5895875" cy="9165274"/>
          </a:xfrm>
          <a:prstGeom prst="rect">
            <a:avLst/>
          </a:prstGeom>
          <a:noFill/>
          <a:ln>
            <a:noFill/>
          </a:ln>
        </p:spPr>
      </p:pic>
      <p:sp>
        <p:nvSpPr>
          <p:cNvPr id="55" name="Google Shape;55;p13"/>
          <p:cNvSpPr txBox="1"/>
          <p:nvPr/>
        </p:nvSpPr>
        <p:spPr>
          <a:xfrm>
            <a:off x="474887" y="670200"/>
            <a:ext cx="8194200" cy="861900"/>
          </a:xfrm>
          <a:prstGeom prst="rect">
            <a:avLst/>
          </a:prstGeom>
          <a:noFill/>
          <a:ln>
            <a:noFill/>
          </a:ln>
          <a:effectLst>
            <a:outerShdw rotWithShape="0" algn="bl" dist="9525">
              <a:srgbClr val="347222"/>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4400">
                <a:solidFill>
                  <a:srgbClr val="FCE5CD"/>
                </a:solidFill>
                <a:latin typeface="Montserrat"/>
                <a:ea typeface="Montserrat"/>
                <a:cs typeface="Montserrat"/>
                <a:sym typeface="Montserrat"/>
              </a:rPr>
              <a:t>Réflexions et Connexions</a:t>
            </a:r>
            <a:r>
              <a:rPr lang="en" sz="4000">
                <a:solidFill>
                  <a:srgbClr val="FDE6A3"/>
                </a:solidFill>
                <a:latin typeface="Montserrat SemiBold"/>
                <a:ea typeface="Montserrat SemiBold"/>
                <a:cs typeface="Montserrat SemiBold"/>
                <a:sym typeface="Montserrat SemiBold"/>
              </a:rPr>
              <a:t> </a:t>
            </a:r>
            <a:endParaRPr sz="4000">
              <a:solidFill>
                <a:srgbClr val="FDE6A3"/>
              </a:solidFill>
              <a:latin typeface="Montserrat SemiBold"/>
              <a:ea typeface="Montserrat SemiBold"/>
              <a:cs typeface="Montserrat SemiBold"/>
              <a:sym typeface="Montserrat SemiBold"/>
            </a:endParaRPr>
          </a:p>
        </p:txBody>
      </p:sp>
      <p:pic>
        <p:nvPicPr>
          <p:cNvPr id="56" name="Google Shape;56;p13"/>
          <p:cNvPicPr preferRelativeResize="0"/>
          <p:nvPr/>
        </p:nvPicPr>
        <p:blipFill rotWithShape="1">
          <a:blip r:embed="rId4">
            <a:alphaModFix/>
          </a:blip>
          <a:srcRect b="11496" l="22928" r="23797" t="6266"/>
          <a:stretch/>
        </p:blipFill>
        <p:spPr>
          <a:xfrm>
            <a:off x="3543785" y="1532112"/>
            <a:ext cx="2056424" cy="2079275"/>
          </a:xfrm>
          <a:prstGeom prst="rect">
            <a:avLst/>
          </a:prstGeom>
          <a:noFill/>
          <a:ln>
            <a:noFill/>
          </a:ln>
        </p:spPr>
      </p:pic>
      <p:sp>
        <p:nvSpPr>
          <p:cNvPr id="57" name="Google Shape;57;p13"/>
          <p:cNvSpPr txBox="1"/>
          <p:nvPr/>
        </p:nvSpPr>
        <p:spPr>
          <a:xfrm>
            <a:off x="1842900" y="3611400"/>
            <a:ext cx="5458200" cy="86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CE5CD"/>
                </a:solidFill>
                <a:latin typeface="Montserrat"/>
                <a:ea typeface="Montserrat"/>
                <a:cs typeface="Montserrat"/>
                <a:sym typeface="Montserrat"/>
              </a:rPr>
              <a:t>L’apprentissage collectif par la compassion</a:t>
            </a:r>
            <a:endParaRPr b="1" sz="2200">
              <a:solidFill>
                <a:srgbClr val="FCE5CD"/>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14" name="Shape 114"/>
        <p:cNvGrpSpPr/>
        <p:nvPr/>
      </p:nvGrpSpPr>
      <p:grpSpPr>
        <a:xfrm>
          <a:off x="0" y="0"/>
          <a:ext cx="0" cy="0"/>
          <a:chOff x="0" y="0"/>
          <a:chExt cx="0" cy="0"/>
        </a:xfrm>
      </p:grpSpPr>
      <p:pic>
        <p:nvPicPr>
          <p:cNvPr id="115" name="Google Shape;115;p22"/>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16" name="Google Shape;116;p22"/>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7" name="Google Shape;117;p22"/>
          <p:cNvSpPr txBox="1"/>
          <p:nvPr/>
        </p:nvSpPr>
        <p:spPr>
          <a:xfrm>
            <a:off x="2232000" y="1294200"/>
            <a:ext cx="46800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chemeClr val="lt1"/>
                </a:solidFill>
                <a:latin typeface="Montserrat"/>
                <a:ea typeface="Montserrat"/>
                <a:cs typeface="Montserrat"/>
                <a:sym typeface="Montserrat"/>
              </a:rPr>
              <a:t>Quelles règles suivez-vous lorsque vous réagissez à des contenus publiés dans les médias sociaux ? Quelles limites établissez-vous pour vous-même dans un tel contexte ?</a:t>
            </a:r>
            <a:endParaRPr sz="4400">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21" name="Shape 121"/>
        <p:cNvGrpSpPr/>
        <p:nvPr/>
      </p:nvGrpSpPr>
      <p:grpSpPr>
        <a:xfrm>
          <a:off x="0" y="0"/>
          <a:ext cx="0" cy="0"/>
          <a:chOff x="0" y="0"/>
          <a:chExt cx="0" cy="0"/>
        </a:xfrm>
      </p:grpSpPr>
      <p:pic>
        <p:nvPicPr>
          <p:cNvPr id="122" name="Google Shape;122;p23"/>
          <p:cNvPicPr preferRelativeResize="0"/>
          <p:nvPr/>
        </p:nvPicPr>
        <p:blipFill>
          <a:blip r:embed="rId3">
            <a:alphaModFix/>
          </a:blip>
          <a:stretch>
            <a:fillRect/>
          </a:stretch>
        </p:blipFill>
        <p:spPr>
          <a:xfrm>
            <a:off x="762006" y="316150"/>
            <a:ext cx="7620000" cy="4552950"/>
          </a:xfrm>
          <a:prstGeom prst="rect">
            <a:avLst/>
          </a:prstGeom>
          <a:noFill/>
          <a:ln>
            <a:noFill/>
          </a:ln>
        </p:spPr>
      </p:pic>
      <p:sp>
        <p:nvSpPr>
          <p:cNvPr id="123" name="Google Shape;123;p23"/>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24" name="Google Shape;124;p23"/>
          <p:cNvSpPr txBox="1"/>
          <p:nvPr/>
        </p:nvSpPr>
        <p:spPr>
          <a:xfrm>
            <a:off x="2511000" y="1484425"/>
            <a:ext cx="41220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chemeClr val="lt1"/>
                </a:solidFill>
                <a:latin typeface="Montserrat"/>
                <a:ea typeface="Montserrat"/>
                <a:cs typeface="Montserrat"/>
                <a:sym typeface="Montserrat"/>
              </a:rPr>
              <a:t>Quels aspects de votre identité vous montrez dans les médias sociaux et quels aspects vous gardez pour vous-même ? Pourquoi ?</a:t>
            </a:r>
            <a:endParaRPr sz="5500">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1829850"/>
            <a:ext cx="8520600" cy="1483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000">
                <a:solidFill>
                  <a:schemeClr val="lt1"/>
                </a:solidFill>
                <a:latin typeface="Montserrat"/>
                <a:ea typeface="Montserrat"/>
                <a:cs typeface="Montserrat"/>
                <a:sym typeface="Montserrat"/>
              </a:rPr>
              <a:t>Niveau 2 : Réflexion sur les relations</a:t>
            </a:r>
            <a:endParaRPr sz="5700">
              <a:solidFill>
                <a:schemeClr val="lt1"/>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33" name="Shape 133"/>
        <p:cNvGrpSpPr/>
        <p:nvPr/>
      </p:nvGrpSpPr>
      <p:grpSpPr>
        <a:xfrm>
          <a:off x="0" y="0"/>
          <a:ext cx="0" cy="0"/>
          <a:chOff x="0" y="0"/>
          <a:chExt cx="0" cy="0"/>
        </a:xfrm>
      </p:grpSpPr>
      <p:pic>
        <p:nvPicPr>
          <p:cNvPr id="134" name="Google Shape;134;p25"/>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35" name="Google Shape;135;p25"/>
          <p:cNvSpPr txBox="1"/>
          <p:nvPr/>
        </p:nvSpPr>
        <p:spPr>
          <a:xfrm>
            <a:off x="2357861" y="1463550"/>
            <a:ext cx="44283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Les dimensions de votre identité que vous considérez comme étant importantes, en quoi diffèrent-elles des dimensions que les autres utilisent pour vous juger ?</a:t>
            </a:r>
            <a:endParaRPr sz="2500">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39" name="Shape 139"/>
        <p:cNvGrpSpPr/>
        <p:nvPr/>
      </p:nvGrpSpPr>
      <p:grpSpPr>
        <a:xfrm>
          <a:off x="0" y="0"/>
          <a:ext cx="0" cy="0"/>
          <a:chOff x="0" y="0"/>
          <a:chExt cx="0" cy="0"/>
        </a:xfrm>
      </p:grpSpPr>
      <p:pic>
        <p:nvPicPr>
          <p:cNvPr id="140" name="Google Shape;140;p26"/>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41" name="Google Shape;141;p26"/>
          <p:cNvSpPr txBox="1"/>
          <p:nvPr/>
        </p:nvSpPr>
        <p:spPr>
          <a:xfrm>
            <a:off x="2344350" y="1294200"/>
            <a:ext cx="44553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Dans vos relations interpersonnelles, comment vous pratiquez la communication honnête et l'établissement des limites ? Comment cela s'étend à vos relations en ligne ?</a:t>
            </a:r>
            <a:endParaRPr sz="3600">
              <a:latin typeface="Montserrat"/>
              <a:ea typeface="Montserrat"/>
              <a:cs typeface="Montserrat"/>
              <a:sym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45" name="Shape 145"/>
        <p:cNvGrpSpPr/>
        <p:nvPr/>
      </p:nvGrpSpPr>
      <p:grpSpPr>
        <a:xfrm>
          <a:off x="0" y="0"/>
          <a:ext cx="0" cy="0"/>
          <a:chOff x="0" y="0"/>
          <a:chExt cx="0" cy="0"/>
        </a:xfrm>
      </p:grpSpPr>
      <p:pic>
        <p:nvPicPr>
          <p:cNvPr id="146" name="Google Shape;146;p27"/>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47" name="Google Shape;147;p27"/>
          <p:cNvSpPr txBox="1"/>
          <p:nvPr/>
        </p:nvSpPr>
        <p:spPr>
          <a:xfrm>
            <a:off x="2119950" y="955488"/>
            <a:ext cx="4904100" cy="323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Vous est-il jamais arrivé de devoir remettre en question l'opinion de quelqu'un qui causait du tort ou qui se comportait de manière bornée envers les autres ? Comment vous vous êtes senti après avoir pu vous affirmer et avoir questionné une telle opinion ?</a:t>
            </a:r>
            <a:endParaRPr b="1" sz="2200">
              <a:solidFill>
                <a:srgbClr val="FFFFFF"/>
              </a:solidFill>
              <a:latin typeface="Montserrat"/>
              <a:ea typeface="Montserrat"/>
              <a:cs typeface="Montserrat"/>
              <a:sym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51" name="Shape 151"/>
        <p:cNvGrpSpPr/>
        <p:nvPr/>
      </p:nvGrpSpPr>
      <p:grpSpPr>
        <a:xfrm>
          <a:off x="0" y="0"/>
          <a:ext cx="0" cy="0"/>
          <a:chOff x="0" y="0"/>
          <a:chExt cx="0" cy="0"/>
        </a:xfrm>
      </p:grpSpPr>
      <p:pic>
        <p:nvPicPr>
          <p:cNvPr id="152" name="Google Shape;152;p28"/>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53" name="Google Shape;153;p28"/>
          <p:cNvSpPr txBox="1"/>
          <p:nvPr/>
        </p:nvSpPr>
        <p:spPr>
          <a:xfrm>
            <a:off x="2266938" y="1124850"/>
            <a:ext cx="4610100" cy="2893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La communication avec empathie, à quoi cela ressemble ? Comment mettons-nous en pratique l'empathie lors des conversations difficiles, tout particulièrement quand elles se passent en ligne ?</a:t>
            </a:r>
            <a:endParaRPr sz="5800">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57" name="Shape 157"/>
        <p:cNvGrpSpPr/>
        <p:nvPr/>
      </p:nvGrpSpPr>
      <p:grpSpPr>
        <a:xfrm>
          <a:off x="0" y="0"/>
          <a:ext cx="0" cy="0"/>
          <a:chOff x="0" y="0"/>
          <a:chExt cx="0" cy="0"/>
        </a:xfrm>
      </p:grpSpPr>
      <p:pic>
        <p:nvPicPr>
          <p:cNvPr id="158" name="Google Shape;158;p29"/>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59" name="Google Shape;159;p29"/>
          <p:cNvSpPr txBox="1"/>
          <p:nvPr/>
        </p:nvSpPr>
        <p:spPr>
          <a:xfrm>
            <a:off x="2641625" y="1294188"/>
            <a:ext cx="38607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Est-ce que la promesse d'un certain anonymat en ligne vous permet d'agir autrement auprès des autres, comparé à ce que vous faites en personne ?</a:t>
            </a:r>
            <a:endParaRPr sz="6900">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63" name="Shape 163"/>
        <p:cNvGrpSpPr/>
        <p:nvPr/>
      </p:nvGrpSpPr>
      <p:grpSpPr>
        <a:xfrm>
          <a:off x="0" y="0"/>
          <a:ext cx="0" cy="0"/>
          <a:chOff x="0" y="0"/>
          <a:chExt cx="0" cy="0"/>
        </a:xfrm>
      </p:grpSpPr>
      <p:pic>
        <p:nvPicPr>
          <p:cNvPr id="164" name="Google Shape;164;p30"/>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65" name="Google Shape;165;p30"/>
          <p:cNvSpPr txBox="1"/>
          <p:nvPr/>
        </p:nvSpPr>
        <p:spPr>
          <a:xfrm>
            <a:off x="2641650" y="1632900"/>
            <a:ext cx="38607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Comment la justice sociale façonne-t-elle nos relations avec les autres, que ce soit en ligne ou en personne ?</a:t>
            </a:r>
            <a:endParaRPr sz="8000">
              <a:latin typeface="Montserrat"/>
              <a:ea typeface="Montserrat"/>
              <a:cs typeface="Montserrat"/>
              <a:sym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69" name="Shape 169"/>
        <p:cNvGrpSpPr/>
        <p:nvPr/>
      </p:nvGrpSpPr>
      <p:grpSpPr>
        <a:xfrm>
          <a:off x="0" y="0"/>
          <a:ext cx="0" cy="0"/>
          <a:chOff x="0" y="0"/>
          <a:chExt cx="0" cy="0"/>
        </a:xfrm>
      </p:grpSpPr>
      <p:pic>
        <p:nvPicPr>
          <p:cNvPr id="170" name="Google Shape;170;p31"/>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71" name="Google Shape;171;p31"/>
          <p:cNvSpPr txBox="1"/>
          <p:nvPr/>
        </p:nvSpPr>
        <p:spPr>
          <a:xfrm>
            <a:off x="2388152" y="1294200"/>
            <a:ext cx="43677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Quelles stratégies de résolution de problèmes utilisez-vous pour gérer le conflit et le changement ? Quelles améliorations pourriez-vous faire dans ce domaine ?</a:t>
            </a:r>
            <a:endParaRPr sz="91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61" name="Shape 61"/>
        <p:cNvGrpSpPr/>
        <p:nvPr/>
      </p:nvGrpSpPr>
      <p:grpSpPr>
        <a:xfrm>
          <a:off x="0" y="0"/>
          <a:ext cx="0" cy="0"/>
          <a:chOff x="0" y="0"/>
          <a:chExt cx="0" cy="0"/>
        </a:xfrm>
      </p:grpSpPr>
      <p:sp>
        <p:nvSpPr>
          <p:cNvPr id="62" name="Google Shape;62;p14"/>
          <p:cNvSpPr txBox="1"/>
          <p:nvPr>
            <p:ph type="title"/>
          </p:nvPr>
        </p:nvSpPr>
        <p:spPr>
          <a:xfrm>
            <a:off x="311700" y="335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750">
                <a:solidFill>
                  <a:srgbClr val="347222"/>
                </a:solidFill>
                <a:latin typeface="Montserrat"/>
                <a:ea typeface="Montserrat"/>
                <a:cs typeface="Montserrat"/>
                <a:sym typeface="Montserrat"/>
              </a:rPr>
              <a:t>« La vulnérabilité est porteuse de vérité et elle comporte du courage. La vérité et le courage ne sont pas toujours confortables mais ils ne sont jamais de la faiblesse. » – Brené Brown</a:t>
            </a:r>
            <a:endParaRPr sz="1750">
              <a:solidFill>
                <a:srgbClr val="347222"/>
              </a:solidFill>
              <a:latin typeface="Montserrat"/>
              <a:ea typeface="Montserrat"/>
              <a:cs typeface="Montserrat"/>
              <a:sym typeface="Montserrat"/>
            </a:endParaRPr>
          </a:p>
        </p:txBody>
      </p:sp>
      <p:sp>
        <p:nvSpPr>
          <p:cNvPr id="63" name="Google Shape;63;p14"/>
          <p:cNvSpPr txBox="1"/>
          <p:nvPr>
            <p:ph idx="1" type="body"/>
          </p:nvPr>
        </p:nvSpPr>
        <p:spPr>
          <a:xfrm>
            <a:off x="311700" y="1504750"/>
            <a:ext cx="8520600" cy="3064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b="1" lang="en" sz="1400">
                <a:solidFill>
                  <a:srgbClr val="EB6E00"/>
                </a:solidFill>
                <a:latin typeface="Montserrat"/>
                <a:ea typeface="Montserrat"/>
                <a:cs typeface="Montserrat"/>
                <a:sym typeface="Montserrat"/>
              </a:rPr>
              <a:t>Bienvenue à Réflexions et connexions ! Ce jeu crée un espace pour la réflexion à propos de nos identités intersectionnelles ainsi que des biais découlant de nos expériences personnelles, tout particulièrement dans le contexte du monde de l'internet. Inspiré du jeu de cartes </a:t>
            </a:r>
            <a:r>
              <a:rPr b="1" i="1" lang="en" sz="1400">
                <a:solidFill>
                  <a:srgbClr val="EB6E00"/>
                </a:solidFill>
                <a:latin typeface="Montserrat"/>
                <a:ea typeface="Montserrat"/>
                <a:cs typeface="Montserrat"/>
                <a:sym typeface="Montserrat"/>
              </a:rPr>
              <a:t>We're Not Really Strangers</a:t>
            </a:r>
            <a:r>
              <a:rPr b="1" lang="en" sz="1400">
                <a:solidFill>
                  <a:srgbClr val="EB6E00"/>
                </a:solidFill>
                <a:latin typeface="Montserrat"/>
                <a:ea typeface="Montserrat"/>
                <a:cs typeface="Montserrat"/>
                <a:sym typeface="Montserrat"/>
              </a:rPr>
              <a:t> (« Nous ne sommes pas vraiment des inconnus »), notre jeu suscite des connexions entre les gens par le partage de perspectives différentes tout en valorisant notre capacité d'être vulnérables les uns auprès des autres.</a:t>
            </a:r>
            <a:endParaRPr b="1" sz="1400">
              <a:solidFill>
                <a:srgbClr val="EB6E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1100"/>
              <a:buFont typeface="Arial"/>
              <a:buNone/>
            </a:pPr>
            <a:r>
              <a:t/>
            </a:r>
            <a:endParaRPr b="1" sz="1400">
              <a:solidFill>
                <a:srgbClr val="EB6E00"/>
              </a:solidFill>
              <a:latin typeface="Montserrat"/>
              <a:ea typeface="Montserrat"/>
              <a:cs typeface="Montserrat"/>
              <a:sym typeface="Montserrat"/>
            </a:endParaRPr>
          </a:p>
          <a:p>
            <a:pPr indent="0" lvl="0" marL="0" rtl="0" algn="l">
              <a:lnSpc>
                <a:spcPct val="100000"/>
              </a:lnSpc>
              <a:spcBef>
                <a:spcPts val="0"/>
              </a:spcBef>
              <a:spcAft>
                <a:spcPts val="0"/>
              </a:spcAft>
              <a:buClr>
                <a:schemeClr val="dk1"/>
              </a:buClr>
              <a:buSzPts val="1100"/>
              <a:buFont typeface="Arial"/>
              <a:buNone/>
            </a:pPr>
            <a:r>
              <a:rPr b="1" lang="en" sz="1400">
                <a:solidFill>
                  <a:srgbClr val="EB6E00"/>
                </a:solidFill>
                <a:latin typeface="Montserrat"/>
                <a:ea typeface="Montserrat"/>
                <a:cs typeface="Montserrat"/>
                <a:sym typeface="Montserrat"/>
              </a:rPr>
              <a:t>Les règles de ce jeu sont simples : on commence par le premier niveau, s'assurant que tous les participants aient répondu aux questions correspondantes avant de passer au prochain niveau. Il y a trois niveaux au fil desquels on s'avance de l'intérieur vers l'extérieur : (1) Autoréflexion, (2) Réflexion sur les relations et (3) Réflexion sur le plan mondial. Il est crucial que la communication soit marquée par l'empathie envers les autres, afin qu'on puisse vraiment créer un espace bienveillant. Le plus important, c'est d'être authentique et d'écouter et d'apprendre des autres !</a:t>
            </a:r>
            <a:endParaRPr b="1" sz="1400">
              <a:solidFill>
                <a:srgbClr val="EB6E00"/>
              </a:solidFill>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75" name="Shape 175"/>
        <p:cNvGrpSpPr/>
        <p:nvPr/>
      </p:nvGrpSpPr>
      <p:grpSpPr>
        <a:xfrm>
          <a:off x="0" y="0"/>
          <a:ext cx="0" cy="0"/>
          <a:chOff x="0" y="0"/>
          <a:chExt cx="0" cy="0"/>
        </a:xfrm>
      </p:grpSpPr>
      <p:pic>
        <p:nvPicPr>
          <p:cNvPr id="176" name="Google Shape;176;p32"/>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77" name="Google Shape;177;p32"/>
          <p:cNvSpPr txBox="1"/>
          <p:nvPr/>
        </p:nvSpPr>
        <p:spPr>
          <a:xfrm>
            <a:off x="1927800" y="955500"/>
            <a:ext cx="5288400" cy="32325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lang="en" sz="2200">
                <a:solidFill>
                  <a:srgbClr val="FFFFFF"/>
                </a:solidFill>
                <a:latin typeface="Montserrat"/>
                <a:ea typeface="Montserrat"/>
                <a:cs typeface="Montserrat"/>
                <a:sym typeface="Montserrat"/>
              </a:rPr>
              <a:t>Comment votre participation à des communautés en ligne (groupes d'intérêt, forums, etc.) favorise-t-elle votre croissance personnelle et votre capacité de réflexion dans la vie quotidienne ? Est-ce qu'elle complète vos relations en personne ou bien elle les appauvrit ?</a:t>
            </a:r>
            <a:endParaRPr b="1" sz="2200">
              <a:solidFill>
                <a:srgbClr val="FFFFFF"/>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1" name="Shape 181"/>
        <p:cNvGrpSpPr/>
        <p:nvPr/>
      </p:nvGrpSpPr>
      <p:grpSpPr>
        <a:xfrm>
          <a:off x="0" y="0"/>
          <a:ext cx="0" cy="0"/>
          <a:chOff x="0" y="0"/>
          <a:chExt cx="0" cy="0"/>
        </a:xfrm>
      </p:grpSpPr>
      <p:sp>
        <p:nvSpPr>
          <p:cNvPr id="182" name="Google Shape;182;p33"/>
          <p:cNvSpPr txBox="1"/>
          <p:nvPr>
            <p:ph type="title"/>
          </p:nvPr>
        </p:nvSpPr>
        <p:spPr>
          <a:xfrm>
            <a:off x="311700" y="1897800"/>
            <a:ext cx="8520600" cy="1347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000">
                <a:solidFill>
                  <a:schemeClr val="lt1"/>
                </a:solidFill>
                <a:latin typeface="Montserrat"/>
                <a:ea typeface="Montserrat"/>
                <a:cs typeface="Montserrat"/>
                <a:sym typeface="Montserrat"/>
              </a:rPr>
              <a:t>Niveau 3 : Réflexion sur le plan mondial</a:t>
            </a:r>
            <a:endParaRPr sz="5700">
              <a:solidFill>
                <a:schemeClr val="lt1"/>
              </a:solidFill>
              <a:latin typeface="Montserrat"/>
              <a:ea typeface="Montserrat"/>
              <a:cs typeface="Montserrat"/>
              <a:sym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86" name="Shape 186"/>
        <p:cNvGrpSpPr/>
        <p:nvPr/>
      </p:nvGrpSpPr>
      <p:grpSpPr>
        <a:xfrm>
          <a:off x="0" y="0"/>
          <a:ext cx="0" cy="0"/>
          <a:chOff x="0" y="0"/>
          <a:chExt cx="0" cy="0"/>
        </a:xfrm>
      </p:grpSpPr>
      <p:pic>
        <p:nvPicPr>
          <p:cNvPr id="187" name="Google Shape;187;p34"/>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188" name="Google Shape;188;p34"/>
          <p:cNvSpPr txBox="1"/>
          <p:nvPr/>
        </p:nvSpPr>
        <p:spPr>
          <a:xfrm>
            <a:off x="2116663" y="1294200"/>
            <a:ext cx="49107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Qu'est-ce qu'une communauté mondiale ? Quelles sont les responsabilités de l'individu envers la communauté, et quelles sont les responsabilités de la communauté envers l'individu ?</a:t>
            </a:r>
            <a:endParaRPr sz="2500">
              <a:latin typeface="Montserrat"/>
              <a:ea typeface="Montserrat"/>
              <a:cs typeface="Montserrat"/>
              <a:sym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92" name="Shape 192"/>
        <p:cNvGrpSpPr/>
        <p:nvPr/>
      </p:nvGrpSpPr>
      <p:grpSpPr>
        <a:xfrm>
          <a:off x="0" y="0"/>
          <a:ext cx="0" cy="0"/>
          <a:chOff x="0" y="0"/>
          <a:chExt cx="0" cy="0"/>
        </a:xfrm>
      </p:grpSpPr>
      <p:pic>
        <p:nvPicPr>
          <p:cNvPr id="193" name="Google Shape;193;p35"/>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194" name="Google Shape;194;p35"/>
          <p:cNvSpPr txBox="1"/>
          <p:nvPr/>
        </p:nvSpPr>
        <p:spPr>
          <a:xfrm>
            <a:off x="1830288" y="955500"/>
            <a:ext cx="5483400" cy="323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Comment nos propres biais implicites et nos préjugés affectent-ils les autres (par exemple, socialement, culturellement, économiquement, en termes de législation, etc.) ? Comment affectent-ils les communautés ? Comment peut-on surmonter tout cela ?</a:t>
            </a:r>
            <a:endParaRPr sz="3600">
              <a:latin typeface="Montserrat"/>
              <a:ea typeface="Montserrat"/>
              <a:cs typeface="Montserrat"/>
              <a:sym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98" name="Shape 198"/>
        <p:cNvGrpSpPr/>
        <p:nvPr/>
      </p:nvGrpSpPr>
      <p:grpSpPr>
        <a:xfrm>
          <a:off x="0" y="0"/>
          <a:ext cx="0" cy="0"/>
          <a:chOff x="0" y="0"/>
          <a:chExt cx="0" cy="0"/>
        </a:xfrm>
      </p:grpSpPr>
      <p:pic>
        <p:nvPicPr>
          <p:cNvPr id="199" name="Google Shape;199;p36"/>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00" name="Google Shape;200;p36"/>
          <p:cNvSpPr txBox="1"/>
          <p:nvPr/>
        </p:nvSpPr>
        <p:spPr>
          <a:xfrm>
            <a:off x="2116650" y="1124850"/>
            <a:ext cx="4910700" cy="2893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Quels sont les bénéfices et les conséquences de la remise en question de l'ordre social ? Quand s'avère-t-elle bénéfique ? Comment nous protégeons nous-mêmes et comment protéger les autres face aux conséquences ?</a:t>
            </a:r>
            <a:endParaRPr sz="4700">
              <a:latin typeface="Montserrat"/>
              <a:ea typeface="Montserrat"/>
              <a:cs typeface="Montserrat"/>
              <a:sym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04" name="Shape 204"/>
        <p:cNvGrpSpPr/>
        <p:nvPr/>
      </p:nvGrpSpPr>
      <p:grpSpPr>
        <a:xfrm>
          <a:off x="0" y="0"/>
          <a:ext cx="0" cy="0"/>
          <a:chOff x="0" y="0"/>
          <a:chExt cx="0" cy="0"/>
        </a:xfrm>
      </p:grpSpPr>
      <p:pic>
        <p:nvPicPr>
          <p:cNvPr id="205" name="Google Shape;205;p37"/>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06" name="Google Shape;206;p37"/>
          <p:cNvSpPr txBox="1"/>
          <p:nvPr/>
        </p:nvSpPr>
        <p:spPr>
          <a:xfrm>
            <a:off x="1803300" y="955500"/>
            <a:ext cx="5537400" cy="323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À votre avis, étant donné les nombreux exemples de préjugés/d'oppression dans les médias sociaux et dans la vie réelle, qu'est-ce qui permet à certains individus d'agir contre tout cela, tandis que d'autres choisissent d'y participer ? Quel est le rôle des privilèges dans ce contexte ?</a:t>
            </a:r>
            <a:endParaRPr sz="5700">
              <a:latin typeface="Montserrat"/>
              <a:ea typeface="Montserrat"/>
              <a:cs typeface="Montserrat"/>
              <a:sym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10" name="Shape 210"/>
        <p:cNvGrpSpPr/>
        <p:nvPr/>
      </p:nvGrpSpPr>
      <p:grpSpPr>
        <a:xfrm>
          <a:off x="0" y="0"/>
          <a:ext cx="0" cy="0"/>
          <a:chOff x="0" y="0"/>
          <a:chExt cx="0" cy="0"/>
        </a:xfrm>
      </p:grpSpPr>
      <p:pic>
        <p:nvPicPr>
          <p:cNvPr id="211" name="Google Shape;211;p38"/>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12" name="Google Shape;212;p38"/>
          <p:cNvSpPr txBox="1"/>
          <p:nvPr/>
        </p:nvSpPr>
        <p:spPr>
          <a:xfrm>
            <a:off x="2124300" y="1294200"/>
            <a:ext cx="48954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Est-ce que certaines causes sur le plan mondial vous motivent à exprimer votre solidarité en ligne ? Ou bien, ne vous sentez-vous pas affecté par ce qui arrive en dehors de votre pays de résidence ?</a:t>
            </a:r>
            <a:endParaRPr sz="5800">
              <a:latin typeface="Montserrat"/>
              <a:ea typeface="Montserrat"/>
              <a:cs typeface="Montserrat"/>
              <a:sym typeface="Montserrat"/>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16" name="Shape 216"/>
        <p:cNvGrpSpPr/>
        <p:nvPr/>
      </p:nvGrpSpPr>
      <p:grpSpPr>
        <a:xfrm>
          <a:off x="0" y="0"/>
          <a:ext cx="0" cy="0"/>
          <a:chOff x="0" y="0"/>
          <a:chExt cx="0" cy="0"/>
        </a:xfrm>
      </p:grpSpPr>
      <p:pic>
        <p:nvPicPr>
          <p:cNvPr id="217" name="Google Shape;217;p39"/>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18" name="Google Shape;218;p39"/>
          <p:cNvSpPr txBox="1"/>
          <p:nvPr/>
        </p:nvSpPr>
        <p:spPr>
          <a:xfrm>
            <a:off x="2386350" y="1124850"/>
            <a:ext cx="4371300" cy="2893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Est-ce que vous interagissez régulièrement sur internet avec des membres de groupes communautaires exogènes ? Ou bien, vous concentrez-vous sur vos intérêts personnels et sur votre propre communauté ?</a:t>
            </a:r>
            <a:endParaRPr sz="6900">
              <a:latin typeface="Montserrat"/>
              <a:ea typeface="Montserrat"/>
              <a:cs typeface="Montserrat"/>
              <a:sym typeface="Montserrat"/>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22" name="Shape 222"/>
        <p:cNvGrpSpPr/>
        <p:nvPr/>
      </p:nvGrpSpPr>
      <p:grpSpPr>
        <a:xfrm>
          <a:off x="0" y="0"/>
          <a:ext cx="0" cy="0"/>
          <a:chOff x="0" y="0"/>
          <a:chExt cx="0" cy="0"/>
        </a:xfrm>
      </p:grpSpPr>
      <p:pic>
        <p:nvPicPr>
          <p:cNvPr id="223" name="Google Shape;223;p40"/>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24" name="Google Shape;224;p40"/>
          <p:cNvSpPr txBox="1"/>
          <p:nvPr/>
        </p:nvSpPr>
        <p:spPr>
          <a:xfrm>
            <a:off x="2386350" y="1294200"/>
            <a:ext cx="43713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À votre avis, de quelles manières nos systèmes perpétuent-ils le racisme et les biais (pensez aux institutions, aux corporations, aux systèmes éducatifs, etc.) ?</a:t>
            </a:r>
            <a:endParaRPr sz="8000">
              <a:latin typeface="Montserrat"/>
              <a:ea typeface="Montserrat"/>
              <a:cs typeface="Montserrat"/>
              <a:sym typeface="Montserra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28" name="Shape 228"/>
        <p:cNvGrpSpPr/>
        <p:nvPr/>
      </p:nvGrpSpPr>
      <p:grpSpPr>
        <a:xfrm>
          <a:off x="0" y="0"/>
          <a:ext cx="0" cy="0"/>
          <a:chOff x="0" y="0"/>
          <a:chExt cx="0" cy="0"/>
        </a:xfrm>
      </p:grpSpPr>
      <p:pic>
        <p:nvPicPr>
          <p:cNvPr id="229" name="Google Shape;229;p41"/>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30" name="Google Shape;230;p41"/>
          <p:cNvSpPr txBox="1"/>
          <p:nvPr/>
        </p:nvSpPr>
        <p:spPr>
          <a:xfrm>
            <a:off x="2386338" y="1294200"/>
            <a:ext cx="43713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rgbClr val="FFFFFF"/>
                </a:solidFill>
                <a:latin typeface="Montserrat"/>
                <a:ea typeface="Montserrat"/>
                <a:cs typeface="Montserrat"/>
                <a:sym typeface="Montserrat"/>
              </a:rPr>
              <a:t>Pensez à l'activisme en ligne : quels sont les « pour » et les « contre » de cette forme d'activisme ? De quelles autres manières pouvons-nous pratiquer l'activisme ?</a:t>
            </a:r>
            <a:endParaRPr sz="91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2189250"/>
            <a:ext cx="8520600" cy="765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000">
                <a:solidFill>
                  <a:schemeClr val="lt1"/>
                </a:solidFill>
                <a:latin typeface="Montserrat"/>
                <a:ea typeface="Montserrat"/>
                <a:cs typeface="Montserrat"/>
                <a:sym typeface="Montserrat"/>
              </a:rPr>
              <a:t>Niveau 1 : Autoréflexion</a:t>
            </a:r>
            <a:endParaRPr b="1" sz="4000">
              <a:solidFill>
                <a:schemeClr val="lt1"/>
              </a:solidFill>
              <a:latin typeface="Montserrat"/>
              <a:ea typeface="Montserrat"/>
              <a:cs typeface="Montserrat"/>
              <a:sym typeface="Montserrat"/>
            </a:endParaRPr>
          </a:p>
          <a:p>
            <a:pPr indent="0" lvl="0" marL="0" rtl="0" algn="ctr">
              <a:spcBef>
                <a:spcPts val="0"/>
              </a:spcBef>
              <a:spcAft>
                <a:spcPts val="0"/>
              </a:spcAft>
              <a:buNone/>
            </a:pPr>
            <a:r>
              <a:t/>
            </a:r>
            <a:endParaRPr b="1" sz="4000">
              <a:solidFill>
                <a:schemeClr val="lt1"/>
              </a:solidFill>
              <a:latin typeface="Montserrat"/>
              <a:ea typeface="Montserrat"/>
              <a:cs typeface="Montserrat"/>
              <a:sym typeface="Montserrat"/>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34" name="Shape 234"/>
        <p:cNvGrpSpPr/>
        <p:nvPr/>
      </p:nvGrpSpPr>
      <p:grpSpPr>
        <a:xfrm>
          <a:off x="0" y="0"/>
          <a:ext cx="0" cy="0"/>
          <a:chOff x="0" y="0"/>
          <a:chExt cx="0" cy="0"/>
        </a:xfrm>
      </p:grpSpPr>
      <p:sp>
        <p:nvSpPr>
          <p:cNvPr id="235" name="Google Shape;235;p4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en" sz="2020">
                <a:solidFill>
                  <a:srgbClr val="347222"/>
                </a:solidFill>
                <a:latin typeface="Montserrat"/>
                <a:ea typeface="Montserrat"/>
                <a:cs typeface="Montserrat"/>
                <a:sym typeface="Montserrat"/>
              </a:rPr>
              <a:t>Sources :</a:t>
            </a:r>
            <a:endParaRPr b="1" sz="2020">
              <a:solidFill>
                <a:srgbClr val="347222"/>
              </a:solidFill>
              <a:latin typeface="Montserrat"/>
              <a:ea typeface="Montserrat"/>
              <a:cs typeface="Montserrat"/>
              <a:sym typeface="Montserrat"/>
            </a:endParaRPr>
          </a:p>
        </p:txBody>
      </p:sp>
      <p:sp>
        <p:nvSpPr>
          <p:cNvPr id="236" name="Google Shape;236;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3">
                  <a:extLst>
                    <a:ext uri="{A12FA001-AC4F-418D-AE19-62706E023703}">
                      <ahyp:hlinkClr val="tx"/>
                    </a:ext>
                  </a:extLst>
                </a:hlinkClick>
              </a:rPr>
              <a:t>https://www.werenotreallystrangers.com/</a:t>
            </a:r>
            <a:r>
              <a:rPr b="1" lang="en" sz="1300">
                <a:solidFill>
                  <a:srgbClr val="EB6E00"/>
                </a:solidFill>
                <a:latin typeface="Montserrat"/>
                <a:ea typeface="Montserrat"/>
                <a:cs typeface="Montserrat"/>
                <a:sym typeface="Montserrat"/>
              </a:rPr>
              <a:t> </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4">
                  <a:extLst>
                    <a:ext uri="{A12FA001-AC4F-418D-AE19-62706E023703}">
                      <ahyp:hlinkClr val="tx"/>
                    </a:ext>
                  </a:extLst>
                </a:hlinkClick>
              </a:rPr>
              <a:t>https://www.teachthought.com/pedagogy/examples-of-essential-questions/</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5">
                  <a:extLst>
                    <a:ext uri="{A12FA001-AC4F-418D-AE19-62706E023703}">
                      <ahyp:hlinkClr val="tx"/>
                    </a:ext>
                  </a:extLst>
                </a:hlinkClick>
              </a:rPr>
              <a:t>https://www.learningforjustice.org/magazine/publications/reflecting-upon-our-own-biases-all-ages</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6">
                  <a:extLst>
                    <a:ext uri="{A12FA001-AC4F-418D-AE19-62706E023703}">
                      <ahyp:hlinkClr val="tx"/>
                    </a:ext>
                  </a:extLst>
                </a:hlinkClick>
              </a:rPr>
              <a:t>https://www.learningforjustice.org/sites/default/files/general/tt_valuing_differences.pdf</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7">
                  <a:extLst>
                    <a:ext uri="{A12FA001-AC4F-418D-AE19-62706E023703}">
                      <ahyp:hlinkClr val="tx"/>
                    </a:ext>
                  </a:extLst>
                </a:hlinkClick>
              </a:rPr>
              <a:t>https://drive.google.com/file/d/1Mf87lVMUaEWb0EqOhr4uPmdJct7OFFwJ/view</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8">
                  <a:extLst>
                    <a:ext uri="{A12FA001-AC4F-418D-AE19-62706E023703}">
                      <ahyp:hlinkClr val="tx"/>
                    </a:ext>
                  </a:extLst>
                </a:hlinkClick>
              </a:rPr>
              <a:t>https://www.learningforjustice.org/professional-development/reflection-activity-identity</a:t>
            </a:r>
            <a:endParaRPr b="1" sz="1300">
              <a:solidFill>
                <a:srgbClr val="EB6E00"/>
              </a:solidFill>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72" name="Shape 72"/>
        <p:cNvGrpSpPr/>
        <p:nvPr/>
      </p:nvGrpSpPr>
      <p:grpSpPr>
        <a:xfrm>
          <a:off x="0" y="0"/>
          <a:ext cx="0" cy="0"/>
          <a:chOff x="0" y="0"/>
          <a:chExt cx="0" cy="0"/>
        </a:xfrm>
      </p:grpSpPr>
      <p:pic>
        <p:nvPicPr>
          <p:cNvPr id="73" name="Google Shape;73;p16"/>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74" name="Google Shape;74;p16"/>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5" name="Google Shape;75;p16"/>
          <p:cNvSpPr txBox="1"/>
          <p:nvPr/>
        </p:nvSpPr>
        <p:spPr>
          <a:xfrm>
            <a:off x="2511000" y="1294200"/>
            <a:ext cx="41220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chemeClr val="lt1"/>
                </a:solidFill>
                <a:latin typeface="Montserrat"/>
                <a:ea typeface="Montserrat"/>
                <a:cs typeface="Montserrat"/>
                <a:sym typeface="Montserrat"/>
              </a:rPr>
              <a:t>Quand ou comment êtes-vous devenu conscient/consciente de votre identité raciale ? Décrivez un moment où une telle identité a pris de la signification pour vous.</a:t>
            </a:r>
            <a:endParaRPr b="1" sz="2200">
              <a:solidFill>
                <a:schemeClr val="lt1"/>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79" name="Shape 79"/>
        <p:cNvGrpSpPr/>
        <p:nvPr/>
      </p:nvGrpSpPr>
      <p:grpSpPr>
        <a:xfrm>
          <a:off x="0" y="0"/>
          <a:ext cx="0" cy="0"/>
          <a:chOff x="0" y="0"/>
          <a:chExt cx="0" cy="0"/>
        </a:xfrm>
      </p:grpSpPr>
      <p:pic>
        <p:nvPicPr>
          <p:cNvPr id="80" name="Google Shape;80;p17"/>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81" name="Google Shape;81;p17"/>
          <p:cNvSpPr txBox="1"/>
          <p:nvPr/>
        </p:nvSpPr>
        <p:spPr>
          <a:xfrm>
            <a:off x="2511000" y="1698650"/>
            <a:ext cx="4122000" cy="523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t/>
            </a:r>
            <a:endParaRPr b="1" sz="2200">
              <a:solidFill>
                <a:schemeClr val="lt1"/>
              </a:solidFill>
              <a:latin typeface="Montserrat"/>
              <a:ea typeface="Montserrat"/>
              <a:cs typeface="Montserrat"/>
              <a:sym typeface="Montserrat"/>
            </a:endParaRPr>
          </a:p>
        </p:txBody>
      </p:sp>
      <p:sp>
        <p:nvSpPr>
          <p:cNvPr id="82" name="Google Shape;82;p17"/>
          <p:cNvSpPr txBox="1"/>
          <p:nvPr/>
        </p:nvSpPr>
        <p:spPr>
          <a:xfrm>
            <a:off x="1998300" y="1124850"/>
            <a:ext cx="5147400" cy="28938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lang="en" sz="2200">
                <a:solidFill>
                  <a:schemeClr val="lt1"/>
                </a:solidFill>
                <a:latin typeface="Montserrat"/>
                <a:ea typeface="Montserrat"/>
                <a:cs typeface="Montserrat"/>
                <a:sym typeface="Montserrat"/>
              </a:rPr>
              <a:t>De quelles manières votre identité vous apporte-t-elle des bénéfices, comparée à l'identité des autres ? De quelles manières de votre identité ne vous apporte pas des bénéfices ?  (Pensez au genre, à l'ethnicité, à l'âge, à la classe socioéconomique, etc.)</a:t>
            </a:r>
            <a:endParaRPr b="1" sz="2200">
              <a:solidFill>
                <a:schemeClr val="lt1"/>
              </a:solidFill>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88" name="Google Shape;88;p18"/>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9" name="Google Shape;89;p18"/>
          <p:cNvSpPr txBox="1"/>
          <p:nvPr/>
        </p:nvSpPr>
        <p:spPr>
          <a:xfrm>
            <a:off x="2257650" y="1124838"/>
            <a:ext cx="4628700" cy="2893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chemeClr val="lt1"/>
                </a:solidFill>
                <a:latin typeface="Montserrat"/>
                <a:ea typeface="Montserrat"/>
                <a:cs typeface="Montserrat"/>
                <a:sym typeface="Montserrat"/>
              </a:rPr>
              <a:t>En grandissant, comment vos parents, vos enseignants, vos aînés, etc., vous ont-ils appris à voir les personnes qui étaient différentes de vous ? Comment vous a-t-on appris à voir les personnes qui vous ressemblent ?</a:t>
            </a:r>
            <a:endParaRPr sz="47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93" name="Shape 93"/>
        <p:cNvGrpSpPr/>
        <p:nvPr/>
      </p:nvGrpSpPr>
      <p:grpSpPr>
        <a:xfrm>
          <a:off x="0" y="0"/>
          <a:ext cx="0" cy="0"/>
          <a:chOff x="0" y="0"/>
          <a:chExt cx="0" cy="0"/>
        </a:xfrm>
      </p:grpSpPr>
      <p:pic>
        <p:nvPicPr>
          <p:cNvPr id="94" name="Google Shape;94;p19"/>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95" name="Google Shape;95;p19"/>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6" name="Google Shape;96;p19"/>
          <p:cNvSpPr txBox="1"/>
          <p:nvPr/>
        </p:nvSpPr>
        <p:spPr>
          <a:xfrm>
            <a:off x="2511000" y="1463550"/>
            <a:ext cx="41220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chemeClr val="lt1"/>
                </a:solidFill>
                <a:latin typeface="Montserrat"/>
                <a:ea typeface="Montserrat"/>
                <a:cs typeface="Montserrat"/>
                <a:sym typeface="Montserrat"/>
              </a:rPr>
              <a:t>Comment approchez-vous personnellement l'éducation antiraciste ? Y a-t-il des améliorations que vous pourriez encore effectuer ?</a:t>
            </a:r>
            <a:endParaRPr sz="58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00" name="Shape 100"/>
        <p:cNvGrpSpPr/>
        <p:nvPr/>
      </p:nvGrpSpPr>
      <p:grpSpPr>
        <a:xfrm>
          <a:off x="0" y="0"/>
          <a:ext cx="0" cy="0"/>
          <a:chOff x="0" y="0"/>
          <a:chExt cx="0" cy="0"/>
        </a:xfrm>
      </p:grpSpPr>
      <p:pic>
        <p:nvPicPr>
          <p:cNvPr id="101" name="Google Shape;101;p20"/>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02" name="Google Shape;102;p20"/>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3" name="Google Shape;103;p20"/>
          <p:cNvSpPr txBox="1"/>
          <p:nvPr/>
        </p:nvSpPr>
        <p:spPr>
          <a:xfrm>
            <a:off x="2511000" y="1971450"/>
            <a:ext cx="4122000" cy="12006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None/>
            </a:pPr>
            <a:r>
              <a:rPr b="1" lang="en" sz="2200">
                <a:solidFill>
                  <a:schemeClr val="lt1"/>
                </a:solidFill>
                <a:latin typeface="Montserrat"/>
                <a:ea typeface="Montserrat"/>
                <a:cs typeface="Montserrat"/>
                <a:sym typeface="Montserrat"/>
              </a:rPr>
              <a:t>À quel aspect de votre identité vous pensez les plus ?</a:t>
            </a:r>
            <a:endParaRPr b="1" sz="2200">
              <a:solidFill>
                <a:schemeClr val="lt1"/>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07" name="Shape 107"/>
        <p:cNvGrpSpPr/>
        <p:nvPr/>
      </p:nvGrpSpPr>
      <p:grpSpPr>
        <a:xfrm>
          <a:off x="0" y="0"/>
          <a:ext cx="0" cy="0"/>
          <a:chOff x="0" y="0"/>
          <a:chExt cx="0" cy="0"/>
        </a:xfrm>
      </p:grpSpPr>
      <p:pic>
        <p:nvPicPr>
          <p:cNvPr id="108" name="Google Shape;108;p21"/>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09" name="Google Shape;109;p21"/>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0" name="Google Shape;110;p21"/>
          <p:cNvSpPr txBox="1"/>
          <p:nvPr/>
        </p:nvSpPr>
        <p:spPr>
          <a:xfrm>
            <a:off x="2511000" y="1632900"/>
            <a:ext cx="41220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2200">
                <a:solidFill>
                  <a:schemeClr val="lt1"/>
                </a:solidFill>
                <a:latin typeface="Montserrat"/>
                <a:ea typeface="Montserrat"/>
                <a:cs typeface="Montserrat"/>
                <a:sym typeface="Montserrat"/>
              </a:rPr>
              <a:t>Quelles parties de votre identité vous apportent le plus de joie, et quelles parties vous apportent le plus de douleur ?</a:t>
            </a:r>
            <a:endParaRPr sz="33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