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Lst>
  <p:sldSz cy="5143500" cx="9144000"/>
  <p:notesSz cx="6858000" cy="9144000"/>
  <p:embeddedFontLst>
    <p:embeddedFont>
      <p:font typeface="Montserrat SemiBold"/>
      <p:regular r:id="rId36"/>
      <p:bold r:id="rId37"/>
      <p:italic r:id="rId38"/>
      <p:boldItalic r:id="rId39"/>
    </p:embeddedFont>
    <p:embeddedFont>
      <p:font typeface="Montserrat"/>
      <p:regular r:id="rId40"/>
      <p:bold r:id="rId41"/>
      <p:italic r:id="rId42"/>
      <p:boldItalic r:id="rId4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Montserrat-regular.fntdata"/><Relationship Id="rId20" Type="http://schemas.openxmlformats.org/officeDocument/2006/relationships/slide" Target="slides/slide15.xml"/><Relationship Id="rId42" Type="http://schemas.openxmlformats.org/officeDocument/2006/relationships/font" Target="fonts/Montserrat-italic.fntdata"/><Relationship Id="rId41" Type="http://schemas.openxmlformats.org/officeDocument/2006/relationships/font" Target="fonts/Montserrat-bold.fntdata"/><Relationship Id="rId22" Type="http://schemas.openxmlformats.org/officeDocument/2006/relationships/slide" Target="slides/slide17.xml"/><Relationship Id="rId21" Type="http://schemas.openxmlformats.org/officeDocument/2006/relationships/slide" Target="slides/slide16.xml"/><Relationship Id="rId43" Type="http://schemas.openxmlformats.org/officeDocument/2006/relationships/font" Target="fonts/Montserrat-boldItalic.fntdata"/><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font" Target="fonts/MontserratSemiBold-bold.fntdata"/><Relationship Id="rId14" Type="http://schemas.openxmlformats.org/officeDocument/2006/relationships/slide" Target="slides/slide9.xml"/><Relationship Id="rId36" Type="http://schemas.openxmlformats.org/officeDocument/2006/relationships/font" Target="fonts/MontserratSemiBold-regular.fntdata"/><Relationship Id="rId17" Type="http://schemas.openxmlformats.org/officeDocument/2006/relationships/slide" Target="slides/slide12.xml"/><Relationship Id="rId39" Type="http://schemas.openxmlformats.org/officeDocument/2006/relationships/font" Target="fonts/MontserratSemiBold-boldItalic.fntdata"/><Relationship Id="rId16" Type="http://schemas.openxmlformats.org/officeDocument/2006/relationships/slide" Target="slides/slide11.xml"/><Relationship Id="rId38" Type="http://schemas.openxmlformats.org/officeDocument/2006/relationships/font" Target="fonts/MontserratSemiBold-italic.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eff2a393bf_0_1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eff2a393bf_0_1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eff2a393bf_0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eff2a393bf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eff2a393bf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eff2a393bf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eff2a393bf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eff2a393bf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eff2a393bf_0_1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eff2a393bf_0_1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eff2a393bf_0_1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eff2a393bf_0_1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eff2a393bf_0_1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eff2a393bf_0_1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eff2a393bf_0_1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eff2a393bf_0_1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eff2a393bf_0_1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eff2a393bf_0_1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eff2a393bf_0_1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eff2a393bf_0_1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eff2a393bf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eff2a393bf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eff2a393bf_0_1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eff2a393bf_0_1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eff2a393bf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eff2a393bf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eff2a393bf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eff2a393bf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eff2a393bf_0_1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eff2a393bf_0_1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eff2a393bf_0_1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eff2a393bf_0_1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eff2a393bf_0_2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eff2a393bf_0_2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eff2a393bf_0_2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9" name="Google Shape;209;geff2a393bf_0_2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eff2a393bf_0_2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eff2a393bf_0_2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eff2a393bf_0_2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eff2a393bf_0_2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eff2a393bf_0_2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eff2a393bf_0_2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eff2a393bf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eff2a393bf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g105ffce29f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3" name="Google Shape;233;g105ffce29f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eff2a393bf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eff2a393bf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eff2a393bf_0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eff2a393bf_0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eff2a393bf_0_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eff2a393bf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eff2a393bf_0_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eff2a393bf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eff2a393bf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eff2a393bf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eff2a393bf_0_1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eff2a393bf_0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8.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5.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image" Target="../media/image5.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image" Target="../media/image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 Id="rId3" Type="http://schemas.openxmlformats.org/officeDocument/2006/relationships/image" Target="../media/image5.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 Id="rId3" Type="http://schemas.openxmlformats.org/officeDocument/2006/relationships/image" Target="../media/image5.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 Id="rId3" Type="http://schemas.openxmlformats.org/officeDocument/2006/relationships/image" Target="../media/image5.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 Id="rId3"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7.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 Id="rId3" Type="http://schemas.openxmlformats.org/officeDocument/2006/relationships/hyperlink" Target="https://www.werenotreallystrangers.com/" TargetMode="External"/><Relationship Id="rId4" Type="http://schemas.openxmlformats.org/officeDocument/2006/relationships/hyperlink" Target="https://www.teachthought.com/pedagogy/examples-of-essential-questions/" TargetMode="External"/><Relationship Id="rId5" Type="http://schemas.openxmlformats.org/officeDocument/2006/relationships/hyperlink" Target="https://www.learningforjustice.org/magazine/publications/reflecting-upon-our-own-biases-all-ages" TargetMode="External"/><Relationship Id="rId6" Type="http://schemas.openxmlformats.org/officeDocument/2006/relationships/hyperlink" Target="https://www.learningforjustice.org/sites/default/files/general/tt_valuing_differences.pdf" TargetMode="External"/><Relationship Id="rId7" Type="http://schemas.openxmlformats.org/officeDocument/2006/relationships/hyperlink" Target="https://drive.google.com/file/d/1Mf87lVMUaEWb0EqOhr4uPmdJct7OFFwJ/view" TargetMode="External"/><Relationship Id="rId8" Type="http://schemas.openxmlformats.org/officeDocument/2006/relationships/hyperlink" Target="https://www.learningforjustice.org/professional-development/reflection-activity-identity"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rot="5400000">
            <a:off x="1624051" y="-2304999"/>
            <a:ext cx="5895875" cy="9165274"/>
          </a:xfrm>
          <a:prstGeom prst="rect">
            <a:avLst/>
          </a:prstGeom>
          <a:noFill/>
          <a:ln>
            <a:noFill/>
          </a:ln>
        </p:spPr>
      </p:pic>
      <p:sp>
        <p:nvSpPr>
          <p:cNvPr id="55" name="Google Shape;55;p13"/>
          <p:cNvSpPr txBox="1"/>
          <p:nvPr/>
        </p:nvSpPr>
        <p:spPr>
          <a:xfrm>
            <a:off x="1808688" y="670206"/>
            <a:ext cx="5526600" cy="861900"/>
          </a:xfrm>
          <a:prstGeom prst="rect">
            <a:avLst/>
          </a:prstGeom>
          <a:noFill/>
          <a:ln>
            <a:noFill/>
          </a:ln>
          <a:effectLst>
            <a:outerShdw rotWithShape="0" algn="bl" dist="9525">
              <a:srgbClr val="347222"/>
            </a:outerShdw>
          </a:effectLst>
        </p:spPr>
        <p:txBody>
          <a:bodyPr anchorCtr="0" anchor="t" bIns="91425" lIns="91425" spcFirstLastPara="1" rIns="91425" wrap="square" tIns="91425">
            <a:spAutoFit/>
          </a:bodyPr>
          <a:lstStyle/>
          <a:p>
            <a:pPr indent="0" lvl="0" marL="0" rtl="0" algn="ctr">
              <a:spcBef>
                <a:spcPts val="0"/>
              </a:spcBef>
              <a:spcAft>
                <a:spcPts val="0"/>
              </a:spcAft>
              <a:buNone/>
            </a:pPr>
            <a:r>
              <a:rPr b="1" lang="en" sz="4400">
                <a:solidFill>
                  <a:srgbClr val="FCE5CD"/>
                </a:solidFill>
                <a:latin typeface="Montserrat"/>
                <a:ea typeface="Montserrat"/>
                <a:cs typeface="Montserrat"/>
                <a:sym typeface="Montserrat"/>
              </a:rPr>
              <a:t>Reflect 2 Connect</a:t>
            </a:r>
            <a:r>
              <a:rPr lang="en" sz="4000">
                <a:solidFill>
                  <a:srgbClr val="FDE6A3"/>
                </a:solidFill>
                <a:latin typeface="Montserrat SemiBold"/>
                <a:ea typeface="Montserrat SemiBold"/>
                <a:cs typeface="Montserrat SemiBold"/>
                <a:sym typeface="Montserrat SemiBold"/>
              </a:rPr>
              <a:t> </a:t>
            </a:r>
            <a:endParaRPr sz="4000">
              <a:solidFill>
                <a:srgbClr val="FDE6A3"/>
              </a:solidFill>
              <a:latin typeface="Montserrat SemiBold"/>
              <a:ea typeface="Montserrat SemiBold"/>
              <a:cs typeface="Montserrat SemiBold"/>
              <a:sym typeface="Montserrat SemiBold"/>
            </a:endParaRPr>
          </a:p>
        </p:txBody>
      </p:sp>
      <p:pic>
        <p:nvPicPr>
          <p:cNvPr id="56" name="Google Shape;56;p13"/>
          <p:cNvPicPr preferRelativeResize="0"/>
          <p:nvPr/>
        </p:nvPicPr>
        <p:blipFill rotWithShape="1">
          <a:blip r:embed="rId4">
            <a:alphaModFix/>
          </a:blip>
          <a:srcRect b="11496" l="22928" r="23797" t="6266"/>
          <a:stretch/>
        </p:blipFill>
        <p:spPr>
          <a:xfrm>
            <a:off x="3543785" y="1532112"/>
            <a:ext cx="2056424" cy="2079275"/>
          </a:xfrm>
          <a:prstGeom prst="rect">
            <a:avLst/>
          </a:prstGeom>
          <a:noFill/>
          <a:ln>
            <a:noFill/>
          </a:ln>
        </p:spPr>
      </p:pic>
      <p:sp>
        <p:nvSpPr>
          <p:cNvPr id="57" name="Google Shape;57;p13"/>
          <p:cNvSpPr txBox="1"/>
          <p:nvPr/>
        </p:nvSpPr>
        <p:spPr>
          <a:xfrm>
            <a:off x="1842900" y="3611400"/>
            <a:ext cx="5458200" cy="8619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200">
                <a:solidFill>
                  <a:srgbClr val="FCE5CD"/>
                </a:solidFill>
                <a:latin typeface="Montserrat"/>
                <a:ea typeface="Montserrat"/>
                <a:cs typeface="Montserrat"/>
                <a:sym typeface="Montserrat"/>
              </a:rPr>
              <a:t>Communal learning through compassion</a:t>
            </a:r>
            <a:endParaRPr sz="2500">
              <a:solidFill>
                <a:srgbClr val="FCE5CD"/>
              </a:solidFill>
              <a:latin typeface="Montserrat"/>
              <a:ea typeface="Montserrat"/>
              <a:cs typeface="Montserrat"/>
              <a:sym typeface="Montserra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114" name="Shape 114"/>
        <p:cNvGrpSpPr/>
        <p:nvPr/>
      </p:nvGrpSpPr>
      <p:grpSpPr>
        <a:xfrm>
          <a:off x="0" y="0"/>
          <a:ext cx="0" cy="0"/>
          <a:chOff x="0" y="0"/>
          <a:chExt cx="0" cy="0"/>
        </a:xfrm>
      </p:grpSpPr>
      <p:pic>
        <p:nvPicPr>
          <p:cNvPr id="115" name="Google Shape;115;p22"/>
          <p:cNvPicPr preferRelativeResize="0"/>
          <p:nvPr/>
        </p:nvPicPr>
        <p:blipFill>
          <a:blip r:embed="rId3">
            <a:alphaModFix/>
          </a:blip>
          <a:stretch>
            <a:fillRect/>
          </a:stretch>
        </p:blipFill>
        <p:spPr>
          <a:xfrm>
            <a:off x="762006" y="295275"/>
            <a:ext cx="7620000" cy="4552950"/>
          </a:xfrm>
          <a:prstGeom prst="rect">
            <a:avLst/>
          </a:prstGeom>
          <a:noFill/>
          <a:ln>
            <a:noFill/>
          </a:ln>
        </p:spPr>
      </p:pic>
      <p:sp>
        <p:nvSpPr>
          <p:cNvPr id="116" name="Google Shape;116;p22"/>
          <p:cNvSpPr txBox="1"/>
          <p:nvPr/>
        </p:nvSpPr>
        <p:spPr>
          <a:xfrm>
            <a:off x="2511000" y="1698650"/>
            <a:ext cx="4122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17" name="Google Shape;117;p22"/>
          <p:cNvSpPr txBox="1"/>
          <p:nvPr/>
        </p:nvSpPr>
        <p:spPr>
          <a:xfrm>
            <a:off x="2511000" y="1632900"/>
            <a:ext cx="4122000" cy="1877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200">
                <a:solidFill>
                  <a:srgbClr val="FFFFFF"/>
                </a:solidFill>
                <a:latin typeface="Montserrat"/>
                <a:ea typeface="Montserrat"/>
                <a:cs typeface="Montserrat"/>
                <a:sym typeface="Montserrat"/>
              </a:rPr>
              <a:t>What are the rules you abide by when engaging with content on social media? What boundaries do you set for yourself?</a:t>
            </a:r>
            <a:endParaRPr sz="4400">
              <a:latin typeface="Montserrat"/>
              <a:ea typeface="Montserrat"/>
              <a:cs typeface="Montserrat"/>
              <a:sym typeface="Montserra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121" name="Shape 121"/>
        <p:cNvGrpSpPr/>
        <p:nvPr/>
      </p:nvGrpSpPr>
      <p:grpSpPr>
        <a:xfrm>
          <a:off x="0" y="0"/>
          <a:ext cx="0" cy="0"/>
          <a:chOff x="0" y="0"/>
          <a:chExt cx="0" cy="0"/>
        </a:xfrm>
      </p:grpSpPr>
      <p:pic>
        <p:nvPicPr>
          <p:cNvPr id="122" name="Google Shape;122;p23"/>
          <p:cNvPicPr preferRelativeResize="0"/>
          <p:nvPr/>
        </p:nvPicPr>
        <p:blipFill>
          <a:blip r:embed="rId3">
            <a:alphaModFix/>
          </a:blip>
          <a:stretch>
            <a:fillRect/>
          </a:stretch>
        </p:blipFill>
        <p:spPr>
          <a:xfrm>
            <a:off x="762006" y="316150"/>
            <a:ext cx="7620000" cy="4552950"/>
          </a:xfrm>
          <a:prstGeom prst="rect">
            <a:avLst/>
          </a:prstGeom>
          <a:noFill/>
          <a:ln>
            <a:noFill/>
          </a:ln>
        </p:spPr>
      </p:pic>
      <p:sp>
        <p:nvSpPr>
          <p:cNvPr id="123" name="Google Shape;123;p23"/>
          <p:cNvSpPr txBox="1"/>
          <p:nvPr/>
        </p:nvSpPr>
        <p:spPr>
          <a:xfrm>
            <a:off x="2511000" y="1698650"/>
            <a:ext cx="4122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24" name="Google Shape;124;p23"/>
          <p:cNvSpPr txBox="1"/>
          <p:nvPr/>
        </p:nvSpPr>
        <p:spPr>
          <a:xfrm>
            <a:off x="2511000" y="1594250"/>
            <a:ext cx="4122000" cy="1877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200">
                <a:solidFill>
                  <a:srgbClr val="FFFFFF"/>
                </a:solidFill>
                <a:latin typeface="Montserrat"/>
                <a:ea typeface="Montserrat"/>
                <a:cs typeface="Montserrat"/>
                <a:sym typeface="Montserrat"/>
              </a:rPr>
              <a:t>What parts of your identity do you display on social media and what do you keep to yourself? Why?</a:t>
            </a:r>
            <a:endParaRPr sz="5500">
              <a:latin typeface="Montserrat"/>
              <a:ea typeface="Montserrat"/>
              <a:cs typeface="Montserrat"/>
              <a:sym typeface="Montserrat"/>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28" name="Shape 128"/>
        <p:cNvGrpSpPr/>
        <p:nvPr/>
      </p:nvGrpSpPr>
      <p:grpSpPr>
        <a:xfrm>
          <a:off x="0" y="0"/>
          <a:ext cx="0" cy="0"/>
          <a:chOff x="0" y="0"/>
          <a:chExt cx="0" cy="0"/>
        </a:xfrm>
      </p:grpSpPr>
      <p:sp>
        <p:nvSpPr>
          <p:cNvPr id="129" name="Google Shape;129;p24"/>
          <p:cNvSpPr txBox="1"/>
          <p:nvPr>
            <p:ph type="title"/>
          </p:nvPr>
        </p:nvSpPr>
        <p:spPr>
          <a:xfrm>
            <a:off x="311700" y="1829850"/>
            <a:ext cx="8520600" cy="1483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4000">
                <a:solidFill>
                  <a:schemeClr val="lt1"/>
                </a:solidFill>
                <a:latin typeface="Montserrat"/>
                <a:ea typeface="Montserrat"/>
                <a:cs typeface="Montserrat"/>
                <a:sym typeface="Montserrat"/>
              </a:rPr>
              <a:t>Level 2 - Reflecting on Relationships</a:t>
            </a:r>
            <a:endParaRPr sz="5700">
              <a:solidFill>
                <a:schemeClr val="lt1"/>
              </a:solidFill>
              <a:latin typeface="Montserrat"/>
              <a:ea typeface="Montserrat"/>
              <a:cs typeface="Montserrat"/>
              <a:sym typeface="Montserrat"/>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133" name="Shape 133"/>
        <p:cNvGrpSpPr/>
        <p:nvPr/>
      </p:nvGrpSpPr>
      <p:grpSpPr>
        <a:xfrm>
          <a:off x="0" y="0"/>
          <a:ext cx="0" cy="0"/>
          <a:chOff x="0" y="0"/>
          <a:chExt cx="0" cy="0"/>
        </a:xfrm>
      </p:grpSpPr>
      <p:pic>
        <p:nvPicPr>
          <p:cNvPr id="134" name="Google Shape;134;p25"/>
          <p:cNvPicPr preferRelativeResize="0"/>
          <p:nvPr/>
        </p:nvPicPr>
        <p:blipFill rotWithShape="1">
          <a:blip r:embed="rId3">
            <a:alphaModFix/>
          </a:blip>
          <a:srcRect b="12319" l="11546" r="12292" t="12560"/>
          <a:stretch/>
        </p:blipFill>
        <p:spPr>
          <a:xfrm>
            <a:off x="1566675" y="688975"/>
            <a:ext cx="6010626" cy="3765525"/>
          </a:xfrm>
          <a:prstGeom prst="rect">
            <a:avLst/>
          </a:prstGeom>
          <a:noFill/>
          <a:ln>
            <a:noFill/>
          </a:ln>
        </p:spPr>
      </p:pic>
      <p:sp>
        <p:nvSpPr>
          <p:cNvPr id="135" name="Google Shape;135;p25"/>
          <p:cNvSpPr txBox="1"/>
          <p:nvPr/>
        </p:nvSpPr>
        <p:spPr>
          <a:xfrm>
            <a:off x="2641638" y="1294200"/>
            <a:ext cx="3860700" cy="2555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200">
                <a:solidFill>
                  <a:srgbClr val="FFFFFF"/>
                </a:solidFill>
                <a:latin typeface="Montserrat"/>
                <a:ea typeface="Montserrat"/>
                <a:cs typeface="Montserrat"/>
                <a:sym typeface="Montserrat"/>
              </a:rPr>
              <a:t>How do the dimensions of your identity that you choose as important differ from the dimensions other people use to make judgments about you?</a:t>
            </a:r>
            <a:endParaRPr sz="2500">
              <a:latin typeface="Montserrat"/>
              <a:ea typeface="Montserrat"/>
              <a:cs typeface="Montserrat"/>
              <a:sym typeface="Montserrat"/>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139" name="Shape 139"/>
        <p:cNvGrpSpPr/>
        <p:nvPr/>
      </p:nvGrpSpPr>
      <p:grpSpPr>
        <a:xfrm>
          <a:off x="0" y="0"/>
          <a:ext cx="0" cy="0"/>
          <a:chOff x="0" y="0"/>
          <a:chExt cx="0" cy="0"/>
        </a:xfrm>
      </p:grpSpPr>
      <p:pic>
        <p:nvPicPr>
          <p:cNvPr id="140" name="Google Shape;140;p26"/>
          <p:cNvPicPr preferRelativeResize="0"/>
          <p:nvPr/>
        </p:nvPicPr>
        <p:blipFill rotWithShape="1">
          <a:blip r:embed="rId3">
            <a:alphaModFix/>
          </a:blip>
          <a:srcRect b="12319" l="11546" r="12292" t="12560"/>
          <a:stretch/>
        </p:blipFill>
        <p:spPr>
          <a:xfrm>
            <a:off x="1566675" y="688975"/>
            <a:ext cx="6010626" cy="3765525"/>
          </a:xfrm>
          <a:prstGeom prst="rect">
            <a:avLst/>
          </a:prstGeom>
          <a:noFill/>
          <a:ln>
            <a:noFill/>
          </a:ln>
        </p:spPr>
      </p:pic>
      <p:sp>
        <p:nvSpPr>
          <p:cNvPr id="141" name="Google Shape;141;p26"/>
          <p:cNvSpPr txBox="1"/>
          <p:nvPr/>
        </p:nvSpPr>
        <p:spPr>
          <a:xfrm>
            <a:off x="2508750" y="1294200"/>
            <a:ext cx="4126500" cy="2555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200">
                <a:solidFill>
                  <a:srgbClr val="FFFFFF"/>
                </a:solidFill>
                <a:latin typeface="Montserrat"/>
                <a:ea typeface="Montserrat"/>
                <a:cs typeface="Montserrat"/>
                <a:sym typeface="Montserrat"/>
              </a:rPr>
              <a:t>How do you actively practice honest communication and boundary setting in your personal relationships? How does this extend to your online relationships?</a:t>
            </a:r>
            <a:endParaRPr sz="3600">
              <a:latin typeface="Montserrat"/>
              <a:ea typeface="Montserrat"/>
              <a:cs typeface="Montserrat"/>
              <a:sym typeface="Montserrat"/>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145" name="Shape 145"/>
        <p:cNvGrpSpPr/>
        <p:nvPr/>
      </p:nvGrpSpPr>
      <p:grpSpPr>
        <a:xfrm>
          <a:off x="0" y="0"/>
          <a:ext cx="0" cy="0"/>
          <a:chOff x="0" y="0"/>
          <a:chExt cx="0" cy="0"/>
        </a:xfrm>
      </p:grpSpPr>
      <p:pic>
        <p:nvPicPr>
          <p:cNvPr id="146" name="Google Shape;146;p27"/>
          <p:cNvPicPr preferRelativeResize="0"/>
          <p:nvPr/>
        </p:nvPicPr>
        <p:blipFill rotWithShape="1">
          <a:blip r:embed="rId3">
            <a:alphaModFix/>
          </a:blip>
          <a:srcRect b="12319" l="11546" r="12292" t="12560"/>
          <a:stretch/>
        </p:blipFill>
        <p:spPr>
          <a:xfrm>
            <a:off x="1566675" y="688975"/>
            <a:ext cx="6010626" cy="3765525"/>
          </a:xfrm>
          <a:prstGeom prst="rect">
            <a:avLst/>
          </a:prstGeom>
          <a:noFill/>
          <a:ln>
            <a:noFill/>
          </a:ln>
        </p:spPr>
      </p:pic>
      <p:sp>
        <p:nvSpPr>
          <p:cNvPr id="147" name="Google Shape;147;p27"/>
          <p:cNvSpPr txBox="1"/>
          <p:nvPr/>
        </p:nvSpPr>
        <p:spPr>
          <a:xfrm>
            <a:off x="2362475" y="1294500"/>
            <a:ext cx="4419000" cy="2555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200">
                <a:solidFill>
                  <a:srgbClr val="FFFFFF"/>
                </a:solidFill>
                <a:latin typeface="Montserrat"/>
                <a:ea typeface="Montserrat"/>
                <a:cs typeface="Montserrat"/>
                <a:sym typeface="Montserrat"/>
              </a:rPr>
              <a:t>Has there ever been a situation where you had to challenge an opinion of someone’s that was harmful/bigoted? How did it feel to be able to speak up and challenge this?</a:t>
            </a:r>
            <a:endParaRPr sz="4700">
              <a:latin typeface="Montserrat"/>
              <a:ea typeface="Montserrat"/>
              <a:cs typeface="Montserrat"/>
              <a:sym typeface="Montserrat"/>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151" name="Shape 151"/>
        <p:cNvGrpSpPr/>
        <p:nvPr/>
      </p:nvGrpSpPr>
      <p:grpSpPr>
        <a:xfrm>
          <a:off x="0" y="0"/>
          <a:ext cx="0" cy="0"/>
          <a:chOff x="0" y="0"/>
          <a:chExt cx="0" cy="0"/>
        </a:xfrm>
      </p:grpSpPr>
      <p:pic>
        <p:nvPicPr>
          <p:cNvPr id="152" name="Google Shape;152;p28"/>
          <p:cNvPicPr preferRelativeResize="0"/>
          <p:nvPr/>
        </p:nvPicPr>
        <p:blipFill rotWithShape="1">
          <a:blip r:embed="rId3">
            <a:alphaModFix/>
          </a:blip>
          <a:srcRect b="12319" l="11546" r="12292" t="12560"/>
          <a:stretch/>
        </p:blipFill>
        <p:spPr>
          <a:xfrm>
            <a:off x="1566675" y="688975"/>
            <a:ext cx="6010626" cy="3765525"/>
          </a:xfrm>
          <a:prstGeom prst="rect">
            <a:avLst/>
          </a:prstGeom>
          <a:noFill/>
          <a:ln>
            <a:noFill/>
          </a:ln>
        </p:spPr>
      </p:pic>
      <p:sp>
        <p:nvSpPr>
          <p:cNvPr id="153" name="Google Shape;153;p28"/>
          <p:cNvSpPr txBox="1"/>
          <p:nvPr/>
        </p:nvSpPr>
        <p:spPr>
          <a:xfrm>
            <a:off x="2641625" y="1294200"/>
            <a:ext cx="3860700" cy="2555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200">
                <a:solidFill>
                  <a:srgbClr val="FFFFFF"/>
                </a:solidFill>
                <a:latin typeface="Montserrat"/>
                <a:ea typeface="Montserrat"/>
                <a:cs typeface="Montserrat"/>
                <a:sym typeface="Montserrat"/>
              </a:rPr>
              <a:t>What does communicating with empathy look like? How do we practice empathy in challenging conversations, especially online?</a:t>
            </a:r>
            <a:endParaRPr sz="5800">
              <a:latin typeface="Montserrat"/>
              <a:ea typeface="Montserrat"/>
              <a:cs typeface="Montserrat"/>
              <a:sym typeface="Montserrat"/>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157" name="Shape 157"/>
        <p:cNvGrpSpPr/>
        <p:nvPr/>
      </p:nvGrpSpPr>
      <p:grpSpPr>
        <a:xfrm>
          <a:off x="0" y="0"/>
          <a:ext cx="0" cy="0"/>
          <a:chOff x="0" y="0"/>
          <a:chExt cx="0" cy="0"/>
        </a:xfrm>
      </p:grpSpPr>
      <p:pic>
        <p:nvPicPr>
          <p:cNvPr id="158" name="Google Shape;158;p29"/>
          <p:cNvPicPr preferRelativeResize="0"/>
          <p:nvPr/>
        </p:nvPicPr>
        <p:blipFill rotWithShape="1">
          <a:blip r:embed="rId3">
            <a:alphaModFix/>
          </a:blip>
          <a:srcRect b="12319" l="11546" r="12292" t="12560"/>
          <a:stretch/>
        </p:blipFill>
        <p:spPr>
          <a:xfrm>
            <a:off x="1566675" y="688975"/>
            <a:ext cx="6010626" cy="3765525"/>
          </a:xfrm>
          <a:prstGeom prst="rect">
            <a:avLst/>
          </a:prstGeom>
          <a:noFill/>
          <a:ln>
            <a:noFill/>
          </a:ln>
        </p:spPr>
      </p:pic>
      <p:sp>
        <p:nvSpPr>
          <p:cNvPr id="159" name="Google Shape;159;p29"/>
          <p:cNvSpPr txBox="1"/>
          <p:nvPr/>
        </p:nvSpPr>
        <p:spPr>
          <a:xfrm>
            <a:off x="2641638" y="1632900"/>
            <a:ext cx="3860700" cy="1877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200">
                <a:solidFill>
                  <a:srgbClr val="FFFFFF"/>
                </a:solidFill>
                <a:latin typeface="Montserrat"/>
                <a:ea typeface="Montserrat"/>
                <a:cs typeface="Montserrat"/>
                <a:sym typeface="Montserrat"/>
              </a:rPr>
              <a:t>Does the promise of some form of anonymity online enable you to act differently with others than you do in person?</a:t>
            </a:r>
            <a:endParaRPr sz="6900">
              <a:latin typeface="Montserrat"/>
              <a:ea typeface="Montserrat"/>
              <a:cs typeface="Montserrat"/>
              <a:sym typeface="Montserrat"/>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163" name="Shape 163"/>
        <p:cNvGrpSpPr/>
        <p:nvPr/>
      </p:nvGrpSpPr>
      <p:grpSpPr>
        <a:xfrm>
          <a:off x="0" y="0"/>
          <a:ext cx="0" cy="0"/>
          <a:chOff x="0" y="0"/>
          <a:chExt cx="0" cy="0"/>
        </a:xfrm>
      </p:grpSpPr>
      <p:pic>
        <p:nvPicPr>
          <p:cNvPr id="164" name="Google Shape;164;p30"/>
          <p:cNvPicPr preferRelativeResize="0"/>
          <p:nvPr/>
        </p:nvPicPr>
        <p:blipFill rotWithShape="1">
          <a:blip r:embed="rId3">
            <a:alphaModFix/>
          </a:blip>
          <a:srcRect b="12319" l="11546" r="12292" t="12560"/>
          <a:stretch/>
        </p:blipFill>
        <p:spPr>
          <a:xfrm>
            <a:off x="1566675" y="688975"/>
            <a:ext cx="6010626" cy="3765525"/>
          </a:xfrm>
          <a:prstGeom prst="rect">
            <a:avLst/>
          </a:prstGeom>
          <a:noFill/>
          <a:ln>
            <a:noFill/>
          </a:ln>
        </p:spPr>
      </p:pic>
      <p:sp>
        <p:nvSpPr>
          <p:cNvPr id="165" name="Google Shape;165;p30"/>
          <p:cNvSpPr txBox="1"/>
          <p:nvPr/>
        </p:nvSpPr>
        <p:spPr>
          <a:xfrm>
            <a:off x="2641650" y="1802100"/>
            <a:ext cx="3860700" cy="1539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200">
                <a:solidFill>
                  <a:srgbClr val="FFFFFF"/>
                </a:solidFill>
                <a:latin typeface="Montserrat"/>
                <a:ea typeface="Montserrat"/>
                <a:cs typeface="Montserrat"/>
                <a:sym typeface="Montserrat"/>
              </a:rPr>
              <a:t>How does social justice shape our relationships with others, whether online or in person?</a:t>
            </a:r>
            <a:endParaRPr sz="8000">
              <a:latin typeface="Montserrat"/>
              <a:ea typeface="Montserrat"/>
              <a:cs typeface="Montserrat"/>
              <a:sym typeface="Montserrat"/>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169" name="Shape 169"/>
        <p:cNvGrpSpPr/>
        <p:nvPr/>
      </p:nvGrpSpPr>
      <p:grpSpPr>
        <a:xfrm>
          <a:off x="0" y="0"/>
          <a:ext cx="0" cy="0"/>
          <a:chOff x="0" y="0"/>
          <a:chExt cx="0" cy="0"/>
        </a:xfrm>
      </p:grpSpPr>
      <p:pic>
        <p:nvPicPr>
          <p:cNvPr id="170" name="Google Shape;170;p31"/>
          <p:cNvPicPr preferRelativeResize="0"/>
          <p:nvPr/>
        </p:nvPicPr>
        <p:blipFill rotWithShape="1">
          <a:blip r:embed="rId3">
            <a:alphaModFix/>
          </a:blip>
          <a:srcRect b="12319" l="11546" r="12292" t="12560"/>
          <a:stretch/>
        </p:blipFill>
        <p:spPr>
          <a:xfrm>
            <a:off x="1566675" y="688975"/>
            <a:ext cx="6010626" cy="3765525"/>
          </a:xfrm>
          <a:prstGeom prst="rect">
            <a:avLst/>
          </a:prstGeom>
          <a:noFill/>
          <a:ln>
            <a:noFill/>
          </a:ln>
        </p:spPr>
      </p:pic>
      <p:sp>
        <p:nvSpPr>
          <p:cNvPr id="171" name="Google Shape;171;p31"/>
          <p:cNvSpPr txBox="1"/>
          <p:nvPr/>
        </p:nvSpPr>
        <p:spPr>
          <a:xfrm>
            <a:off x="2641638" y="1463538"/>
            <a:ext cx="3860700" cy="2216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200">
                <a:solidFill>
                  <a:srgbClr val="FFFFFF"/>
                </a:solidFill>
                <a:latin typeface="Montserrat"/>
                <a:ea typeface="Montserrat"/>
                <a:cs typeface="Montserrat"/>
                <a:sym typeface="Montserrat"/>
              </a:rPr>
              <a:t>What are some problem-solving strategies that you use to manage conflict and change? Are there ways to improve in this area?</a:t>
            </a:r>
            <a:endParaRPr sz="9100">
              <a:latin typeface="Montserrat"/>
              <a:ea typeface="Montserrat"/>
              <a:cs typeface="Montserrat"/>
              <a:sym typeface="Montserra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61" name="Shape 61"/>
        <p:cNvGrpSpPr/>
        <p:nvPr/>
      </p:nvGrpSpPr>
      <p:grpSpPr>
        <a:xfrm>
          <a:off x="0" y="0"/>
          <a:ext cx="0" cy="0"/>
          <a:chOff x="0" y="0"/>
          <a:chExt cx="0" cy="0"/>
        </a:xfrm>
      </p:grpSpPr>
      <p:sp>
        <p:nvSpPr>
          <p:cNvPr id="62" name="Google Shape;62;p14"/>
          <p:cNvSpPr txBox="1"/>
          <p:nvPr>
            <p:ph type="title"/>
          </p:nvPr>
        </p:nvSpPr>
        <p:spPr>
          <a:xfrm>
            <a:off x="311700" y="33560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 sz="1790">
                <a:solidFill>
                  <a:srgbClr val="347222"/>
                </a:solidFill>
                <a:latin typeface="Montserrat"/>
                <a:ea typeface="Montserrat"/>
                <a:cs typeface="Montserrat"/>
                <a:sym typeface="Montserrat"/>
              </a:rPr>
              <a:t>“Vulnerability sounds like truth and feels like courage. Truth and courage aren’t always comfortable but they are never weaknesses.” ~ Brené Brown</a:t>
            </a:r>
            <a:endParaRPr sz="3320">
              <a:latin typeface="Montserrat"/>
              <a:ea typeface="Montserrat"/>
              <a:cs typeface="Montserrat"/>
              <a:sym typeface="Montserrat"/>
            </a:endParaRPr>
          </a:p>
        </p:txBody>
      </p:sp>
      <p:sp>
        <p:nvSpPr>
          <p:cNvPr id="63" name="Google Shape;63;p14"/>
          <p:cNvSpPr txBox="1"/>
          <p:nvPr>
            <p:ph idx="1" type="body"/>
          </p:nvPr>
        </p:nvSpPr>
        <p:spPr>
          <a:xfrm>
            <a:off x="311700" y="1504750"/>
            <a:ext cx="8520600" cy="3064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500">
                <a:solidFill>
                  <a:srgbClr val="EB6E00"/>
                </a:solidFill>
                <a:latin typeface="Montserrat"/>
                <a:ea typeface="Montserrat"/>
                <a:cs typeface="Montserrat"/>
                <a:sym typeface="Montserrat"/>
              </a:rPr>
              <a:t>Welcome to Reflect 2 Connect! This game offers the space to reflect on our identities and biases through personal experiences and navigating the online world. Inspired by the card game “We’re Not Really Strangers”, our questions hope to spark connections between people by encouraging open dialogue and vulnerability.</a:t>
            </a:r>
            <a:endParaRPr b="1" sz="1500">
              <a:solidFill>
                <a:srgbClr val="EB6E00"/>
              </a:solidFill>
              <a:latin typeface="Montserrat"/>
              <a:ea typeface="Montserrat"/>
              <a:cs typeface="Montserrat"/>
              <a:sym typeface="Montserrat"/>
            </a:endParaRPr>
          </a:p>
          <a:p>
            <a:pPr indent="0" lvl="0" marL="0" rtl="0" algn="l">
              <a:spcBef>
                <a:spcPts val="0"/>
              </a:spcBef>
              <a:spcAft>
                <a:spcPts val="0"/>
              </a:spcAft>
              <a:buClr>
                <a:schemeClr val="dk1"/>
              </a:buClr>
              <a:buSzPts val="1100"/>
              <a:buFont typeface="Arial"/>
              <a:buNone/>
            </a:pPr>
            <a:r>
              <a:t/>
            </a:r>
            <a:endParaRPr b="1" sz="1500">
              <a:solidFill>
                <a:srgbClr val="EB6E00"/>
              </a:solidFill>
              <a:latin typeface="Montserrat"/>
              <a:ea typeface="Montserrat"/>
              <a:cs typeface="Montserrat"/>
              <a:sym typeface="Montserrat"/>
            </a:endParaRPr>
          </a:p>
          <a:p>
            <a:pPr indent="0" lvl="0" marL="0" rtl="0" algn="l">
              <a:spcBef>
                <a:spcPts val="0"/>
              </a:spcBef>
              <a:spcAft>
                <a:spcPts val="0"/>
              </a:spcAft>
              <a:buClr>
                <a:schemeClr val="dk1"/>
              </a:buClr>
              <a:buSzPts val="1100"/>
              <a:buFont typeface="Arial"/>
              <a:buNone/>
            </a:pPr>
            <a:r>
              <a:rPr b="1" lang="en" sz="1500">
                <a:solidFill>
                  <a:srgbClr val="EB6E00"/>
                </a:solidFill>
                <a:latin typeface="Montserrat"/>
                <a:ea typeface="Montserrat"/>
                <a:cs typeface="Montserrat"/>
                <a:sym typeface="Montserrat"/>
              </a:rPr>
              <a:t>The rules of the game are simple: Start with Level 1, and make sure everyone in your group answers all of the questions before moving on to the next level. There are three levels in this game to create thoughtfulness from the inside out: (1) Self reflection (2) Reflecting on relationships, and (3) Reflecting globally. Remember to focus on empathetic communication with others to truly allow for a safe space. Most importantly, be your authentic self and listen and learn from others! </a:t>
            </a:r>
            <a:endParaRPr b="1" sz="1500">
              <a:solidFill>
                <a:srgbClr val="EB6E00"/>
              </a:solidFill>
              <a:latin typeface="Montserrat"/>
              <a:ea typeface="Montserrat"/>
              <a:cs typeface="Montserrat"/>
              <a:sym typeface="Montserrat"/>
            </a:endParaRPr>
          </a:p>
          <a:p>
            <a:pPr indent="0" lvl="0" marL="0" rtl="0" algn="l">
              <a:spcBef>
                <a:spcPts val="0"/>
              </a:spcBef>
              <a:spcAft>
                <a:spcPts val="1200"/>
              </a:spcAft>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175" name="Shape 175"/>
        <p:cNvGrpSpPr/>
        <p:nvPr/>
      </p:nvGrpSpPr>
      <p:grpSpPr>
        <a:xfrm>
          <a:off x="0" y="0"/>
          <a:ext cx="0" cy="0"/>
          <a:chOff x="0" y="0"/>
          <a:chExt cx="0" cy="0"/>
        </a:xfrm>
      </p:grpSpPr>
      <p:pic>
        <p:nvPicPr>
          <p:cNvPr id="176" name="Google Shape;176;p32"/>
          <p:cNvPicPr preferRelativeResize="0"/>
          <p:nvPr/>
        </p:nvPicPr>
        <p:blipFill rotWithShape="1">
          <a:blip r:embed="rId3">
            <a:alphaModFix/>
          </a:blip>
          <a:srcRect b="12319" l="11546" r="12292" t="12560"/>
          <a:stretch/>
        </p:blipFill>
        <p:spPr>
          <a:xfrm>
            <a:off x="1566675" y="688975"/>
            <a:ext cx="6010626" cy="3765525"/>
          </a:xfrm>
          <a:prstGeom prst="rect">
            <a:avLst/>
          </a:prstGeom>
          <a:noFill/>
          <a:ln>
            <a:noFill/>
          </a:ln>
        </p:spPr>
      </p:pic>
      <p:sp>
        <p:nvSpPr>
          <p:cNvPr id="177" name="Google Shape;177;p32"/>
          <p:cNvSpPr txBox="1"/>
          <p:nvPr/>
        </p:nvSpPr>
        <p:spPr>
          <a:xfrm>
            <a:off x="2372100" y="955488"/>
            <a:ext cx="4399800" cy="3232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200">
                <a:solidFill>
                  <a:srgbClr val="FFFFFF"/>
                </a:solidFill>
                <a:latin typeface="Montserrat"/>
                <a:ea typeface="Montserrat"/>
                <a:cs typeface="Montserrat"/>
                <a:sym typeface="Montserrat"/>
              </a:rPr>
              <a:t>How does your participation in online communities (interest groups, forums, etc) facilitate personal growth and reflection in your daily life? Do they supplement or take away from your in-person relationships?</a:t>
            </a:r>
            <a:endParaRPr sz="10200">
              <a:latin typeface="Montserrat"/>
              <a:ea typeface="Montserrat"/>
              <a:cs typeface="Montserrat"/>
              <a:sym typeface="Montserrat"/>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81" name="Shape 181"/>
        <p:cNvGrpSpPr/>
        <p:nvPr/>
      </p:nvGrpSpPr>
      <p:grpSpPr>
        <a:xfrm>
          <a:off x="0" y="0"/>
          <a:ext cx="0" cy="0"/>
          <a:chOff x="0" y="0"/>
          <a:chExt cx="0" cy="0"/>
        </a:xfrm>
      </p:grpSpPr>
      <p:sp>
        <p:nvSpPr>
          <p:cNvPr id="182" name="Google Shape;182;p33"/>
          <p:cNvSpPr txBox="1"/>
          <p:nvPr>
            <p:ph type="title"/>
          </p:nvPr>
        </p:nvSpPr>
        <p:spPr>
          <a:xfrm>
            <a:off x="311700" y="2285400"/>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4000">
                <a:solidFill>
                  <a:schemeClr val="lt1"/>
                </a:solidFill>
                <a:latin typeface="Montserrat"/>
                <a:ea typeface="Montserrat"/>
                <a:cs typeface="Montserrat"/>
                <a:sym typeface="Montserrat"/>
              </a:rPr>
              <a:t>Level 3 - Reflecting Globally</a:t>
            </a:r>
            <a:endParaRPr sz="5700">
              <a:solidFill>
                <a:schemeClr val="lt1"/>
              </a:solidFill>
              <a:latin typeface="Montserrat"/>
              <a:ea typeface="Montserrat"/>
              <a:cs typeface="Montserrat"/>
              <a:sym typeface="Montserrat"/>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186" name="Shape 186"/>
        <p:cNvGrpSpPr/>
        <p:nvPr/>
      </p:nvGrpSpPr>
      <p:grpSpPr>
        <a:xfrm>
          <a:off x="0" y="0"/>
          <a:ext cx="0" cy="0"/>
          <a:chOff x="0" y="0"/>
          <a:chExt cx="0" cy="0"/>
        </a:xfrm>
      </p:grpSpPr>
      <p:pic>
        <p:nvPicPr>
          <p:cNvPr id="187" name="Google Shape;187;p34"/>
          <p:cNvPicPr preferRelativeResize="0"/>
          <p:nvPr/>
        </p:nvPicPr>
        <p:blipFill rotWithShape="1">
          <a:blip r:embed="rId3">
            <a:alphaModFix/>
          </a:blip>
          <a:srcRect b="12318" l="12950" r="9919" t="10592"/>
          <a:stretch/>
        </p:blipFill>
        <p:spPr>
          <a:xfrm>
            <a:off x="1601663" y="706775"/>
            <a:ext cx="5940676" cy="3729950"/>
          </a:xfrm>
          <a:prstGeom prst="rect">
            <a:avLst/>
          </a:prstGeom>
          <a:noFill/>
          <a:ln>
            <a:noFill/>
          </a:ln>
        </p:spPr>
      </p:pic>
      <p:sp>
        <p:nvSpPr>
          <p:cNvPr id="188" name="Google Shape;188;p34"/>
          <p:cNvSpPr txBox="1"/>
          <p:nvPr/>
        </p:nvSpPr>
        <p:spPr>
          <a:xfrm>
            <a:off x="2386350" y="1294200"/>
            <a:ext cx="4371300" cy="2555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200">
                <a:solidFill>
                  <a:srgbClr val="FFFFFF"/>
                </a:solidFill>
                <a:latin typeface="Montserrat"/>
                <a:ea typeface="Montserrat"/>
                <a:cs typeface="Montserrat"/>
                <a:sym typeface="Montserrat"/>
              </a:rPr>
              <a:t>What is a global community? What are an individual’s responsibilities to the community, and what are the community’s responsibilities to the individual?</a:t>
            </a:r>
            <a:endParaRPr sz="2500">
              <a:latin typeface="Montserrat"/>
              <a:ea typeface="Montserrat"/>
              <a:cs typeface="Montserrat"/>
              <a:sym typeface="Montserrat"/>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192" name="Shape 192"/>
        <p:cNvGrpSpPr/>
        <p:nvPr/>
      </p:nvGrpSpPr>
      <p:grpSpPr>
        <a:xfrm>
          <a:off x="0" y="0"/>
          <a:ext cx="0" cy="0"/>
          <a:chOff x="0" y="0"/>
          <a:chExt cx="0" cy="0"/>
        </a:xfrm>
      </p:grpSpPr>
      <p:pic>
        <p:nvPicPr>
          <p:cNvPr id="193" name="Google Shape;193;p35"/>
          <p:cNvPicPr preferRelativeResize="0"/>
          <p:nvPr/>
        </p:nvPicPr>
        <p:blipFill rotWithShape="1">
          <a:blip r:embed="rId3">
            <a:alphaModFix/>
          </a:blip>
          <a:srcRect b="12318" l="12950" r="9919" t="10592"/>
          <a:stretch/>
        </p:blipFill>
        <p:spPr>
          <a:xfrm>
            <a:off x="1601663" y="706775"/>
            <a:ext cx="5940676" cy="3729950"/>
          </a:xfrm>
          <a:prstGeom prst="rect">
            <a:avLst/>
          </a:prstGeom>
          <a:noFill/>
          <a:ln>
            <a:noFill/>
          </a:ln>
        </p:spPr>
      </p:pic>
      <p:sp>
        <p:nvSpPr>
          <p:cNvPr id="194" name="Google Shape;194;p35"/>
          <p:cNvSpPr txBox="1"/>
          <p:nvPr/>
        </p:nvSpPr>
        <p:spPr>
          <a:xfrm>
            <a:off x="2386350" y="1294200"/>
            <a:ext cx="4371300" cy="2216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200">
                <a:solidFill>
                  <a:srgbClr val="FFFFFF"/>
                </a:solidFill>
                <a:latin typeface="Montserrat"/>
                <a:ea typeface="Montserrat"/>
                <a:cs typeface="Montserrat"/>
                <a:sym typeface="Montserrat"/>
              </a:rPr>
              <a:t>How do our own implicit biases and prejudice affect others (ex. socially, culturally, economically, etc.)? Affect communities? How do we overcome this?</a:t>
            </a:r>
            <a:endParaRPr sz="3600">
              <a:latin typeface="Montserrat"/>
              <a:ea typeface="Montserrat"/>
              <a:cs typeface="Montserrat"/>
              <a:sym typeface="Montserrat"/>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198" name="Shape 198"/>
        <p:cNvGrpSpPr/>
        <p:nvPr/>
      </p:nvGrpSpPr>
      <p:grpSpPr>
        <a:xfrm>
          <a:off x="0" y="0"/>
          <a:ext cx="0" cy="0"/>
          <a:chOff x="0" y="0"/>
          <a:chExt cx="0" cy="0"/>
        </a:xfrm>
      </p:grpSpPr>
      <p:pic>
        <p:nvPicPr>
          <p:cNvPr id="199" name="Google Shape;199;p36"/>
          <p:cNvPicPr preferRelativeResize="0"/>
          <p:nvPr/>
        </p:nvPicPr>
        <p:blipFill rotWithShape="1">
          <a:blip r:embed="rId3">
            <a:alphaModFix/>
          </a:blip>
          <a:srcRect b="12318" l="12950" r="9919" t="10592"/>
          <a:stretch/>
        </p:blipFill>
        <p:spPr>
          <a:xfrm>
            <a:off x="1601663" y="706775"/>
            <a:ext cx="5940676" cy="3729950"/>
          </a:xfrm>
          <a:prstGeom prst="rect">
            <a:avLst/>
          </a:prstGeom>
          <a:noFill/>
          <a:ln>
            <a:noFill/>
          </a:ln>
        </p:spPr>
      </p:pic>
      <p:sp>
        <p:nvSpPr>
          <p:cNvPr id="200" name="Google Shape;200;p36"/>
          <p:cNvSpPr txBox="1"/>
          <p:nvPr/>
        </p:nvSpPr>
        <p:spPr>
          <a:xfrm>
            <a:off x="2386350" y="1294200"/>
            <a:ext cx="4371300" cy="2555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200">
                <a:solidFill>
                  <a:srgbClr val="FFFFFF"/>
                </a:solidFill>
                <a:latin typeface="Montserrat"/>
                <a:ea typeface="Montserrat"/>
                <a:cs typeface="Montserrat"/>
                <a:sym typeface="Montserrat"/>
              </a:rPr>
              <a:t>What are the benefits and consequences of challenging social order? When is it beneficial to do so? How do we protect ourselves and others from the consequences?</a:t>
            </a:r>
            <a:endParaRPr sz="4700">
              <a:latin typeface="Montserrat"/>
              <a:ea typeface="Montserrat"/>
              <a:cs typeface="Montserrat"/>
              <a:sym typeface="Montserrat"/>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204" name="Shape 204"/>
        <p:cNvGrpSpPr/>
        <p:nvPr/>
      </p:nvGrpSpPr>
      <p:grpSpPr>
        <a:xfrm>
          <a:off x="0" y="0"/>
          <a:ext cx="0" cy="0"/>
          <a:chOff x="0" y="0"/>
          <a:chExt cx="0" cy="0"/>
        </a:xfrm>
      </p:grpSpPr>
      <p:pic>
        <p:nvPicPr>
          <p:cNvPr id="205" name="Google Shape;205;p37"/>
          <p:cNvPicPr preferRelativeResize="0"/>
          <p:nvPr/>
        </p:nvPicPr>
        <p:blipFill rotWithShape="1">
          <a:blip r:embed="rId3">
            <a:alphaModFix/>
          </a:blip>
          <a:srcRect b="12318" l="12950" r="9919" t="10592"/>
          <a:stretch/>
        </p:blipFill>
        <p:spPr>
          <a:xfrm>
            <a:off x="1601663" y="706775"/>
            <a:ext cx="5940676" cy="3729950"/>
          </a:xfrm>
          <a:prstGeom prst="rect">
            <a:avLst/>
          </a:prstGeom>
          <a:noFill/>
          <a:ln>
            <a:noFill/>
          </a:ln>
        </p:spPr>
      </p:pic>
      <p:sp>
        <p:nvSpPr>
          <p:cNvPr id="206" name="Google Shape;206;p37"/>
          <p:cNvSpPr txBox="1"/>
          <p:nvPr/>
        </p:nvSpPr>
        <p:spPr>
          <a:xfrm>
            <a:off x="2005050" y="1186500"/>
            <a:ext cx="5133900" cy="2770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100">
                <a:solidFill>
                  <a:srgbClr val="FFFFFF"/>
                </a:solidFill>
                <a:latin typeface="Montserrat"/>
                <a:ea typeface="Montserrat"/>
                <a:cs typeface="Montserrat"/>
                <a:sym typeface="Montserrat"/>
              </a:rPr>
              <a:t>Witnessing prejudice and oppression against marginalized communities online and in real life, what do you think encourages some individuals to take a stand against it, while others choose to participate in it? How does privilege play a role in this?</a:t>
            </a:r>
            <a:endParaRPr sz="5700">
              <a:latin typeface="Montserrat"/>
              <a:ea typeface="Montserrat"/>
              <a:cs typeface="Montserrat"/>
              <a:sym typeface="Montserrat"/>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210" name="Shape 210"/>
        <p:cNvGrpSpPr/>
        <p:nvPr/>
      </p:nvGrpSpPr>
      <p:grpSpPr>
        <a:xfrm>
          <a:off x="0" y="0"/>
          <a:ext cx="0" cy="0"/>
          <a:chOff x="0" y="0"/>
          <a:chExt cx="0" cy="0"/>
        </a:xfrm>
      </p:grpSpPr>
      <p:pic>
        <p:nvPicPr>
          <p:cNvPr id="211" name="Google Shape;211;p38"/>
          <p:cNvPicPr preferRelativeResize="0"/>
          <p:nvPr/>
        </p:nvPicPr>
        <p:blipFill rotWithShape="1">
          <a:blip r:embed="rId3">
            <a:alphaModFix/>
          </a:blip>
          <a:srcRect b="12318" l="12950" r="9919" t="10592"/>
          <a:stretch/>
        </p:blipFill>
        <p:spPr>
          <a:xfrm>
            <a:off x="1601663" y="706775"/>
            <a:ext cx="5940676" cy="3729950"/>
          </a:xfrm>
          <a:prstGeom prst="rect">
            <a:avLst/>
          </a:prstGeom>
          <a:noFill/>
          <a:ln>
            <a:noFill/>
          </a:ln>
        </p:spPr>
      </p:pic>
      <p:sp>
        <p:nvSpPr>
          <p:cNvPr id="212" name="Google Shape;212;p38"/>
          <p:cNvSpPr txBox="1"/>
          <p:nvPr/>
        </p:nvSpPr>
        <p:spPr>
          <a:xfrm>
            <a:off x="2386363" y="1463550"/>
            <a:ext cx="4371300" cy="2216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200">
                <a:solidFill>
                  <a:srgbClr val="FFFFFF"/>
                </a:solidFill>
                <a:latin typeface="Montserrat"/>
                <a:ea typeface="Montserrat"/>
                <a:cs typeface="Montserrat"/>
                <a:sym typeface="Montserrat"/>
              </a:rPr>
              <a:t>Do global causes move you to voice your solidarity online or do you feel unaffected by what happens outside of where you live?</a:t>
            </a:r>
            <a:endParaRPr sz="5800">
              <a:latin typeface="Montserrat"/>
              <a:ea typeface="Montserrat"/>
              <a:cs typeface="Montserrat"/>
              <a:sym typeface="Montserrat"/>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216" name="Shape 216"/>
        <p:cNvGrpSpPr/>
        <p:nvPr/>
      </p:nvGrpSpPr>
      <p:grpSpPr>
        <a:xfrm>
          <a:off x="0" y="0"/>
          <a:ext cx="0" cy="0"/>
          <a:chOff x="0" y="0"/>
          <a:chExt cx="0" cy="0"/>
        </a:xfrm>
      </p:grpSpPr>
      <p:pic>
        <p:nvPicPr>
          <p:cNvPr id="217" name="Google Shape;217;p39"/>
          <p:cNvPicPr preferRelativeResize="0"/>
          <p:nvPr/>
        </p:nvPicPr>
        <p:blipFill rotWithShape="1">
          <a:blip r:embed="rId3">
            <a:alphaModFix/>
          </a:blip>
          <a:srcRect b="12318" l="12950" r="9919" t="10592"/>
          <a:stretch/>
        </p:blipFill>
        <p:spPr>
          <a:xfrm>
            <a:off x="1601663" y="706775"/>
            <a:ext cx="5940676" cy="3729950"/>
          </a:xfrm>
          <a:prstGeom prst="rect">
            <a:avLst/>
          </a:prstGeom>
          <a:noFill/>
          <a:ln>
            <a:noFill/>
          </a:ln>
        </p:spPr>
      </p:pic>
      <p:sp>
        <p:nvSpPr>
          <p:cNvPr id="218" name="Google Shape;218;p39"/>
          <p:cNvSpPr txBox="1"/>
          <p:nvPr/>
        </p:nvSpPr>
        <p:spPr>
          <a:xfrm>
            <a:off x="2386350" y="1463550"/>
            <a:ext cx="4371300" cy="2216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200">
                <a:solidFill>
                  <a:srgbClr val="FFFFFF"/>
                </a:solidFill>
                <a:latin typeface="Montserrat"/>
                <a:ea typeface="Montserrat"/>
                <a:cs typeface="Montserrat"/>
                <a:sym typeface="Montserrat"/>
              </a:rPr>
              <a:t>Do you regularly engage with outgroup community members online or do you tend to focus on personal interests and your own community?</a:t>
            </a:r>
            <a:endParaRPr sz="6900">
              <a:latin typeface="Montserrat"/>
              <a:ea typeface="Montserrat"/>
              <a:cs typeface="Montserrat"/>
              <a:sym typeface="Montserrat"/>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222" name="Shape 222"/>
        <p:cNvGrpSpPr/>
        <p:nvPr/>
      </p:nvGrpSpPr>
      <p:grpSpPr>
        <a:xfrm>
          <a:off x="0" y="0"/>
          <a:ext cx="0" cy="0"/>
          <a:chOff x="0" y="0"/>
          <a:chExt cx="0" cy="0"/>
        </a:xfrm>
      </p:grpSpPr>
      <p:pic>
        <p:nvPicPr>
          <p:cNvPr id="223" name="Google Shape;223;p40"/>
          <p:cNvPicPr preferRelativeResize="0"/>
          <p:nvPr/>
        </p:nvPicPr>
        <p:blipFill rotWithShape="1">
          <a:blip r:embed="rId3">
            <a:alphaModFix/>
          </a:blip>
          <a:srcRect b="12318" l="12950" r="9919" t="10592"/>
          <a:stretch/>
        </p:blipFill>
        <p:spPr>
          <a:xfrm>
            <a:off x="1601663" y="706775"/>
            <a:ext cx="5940676" cy="3729950"/>
          </a:xfrm>
          <a:prstGeom prst="rect">
            <a:avLst/>
          </a:prstGeom>
          <a:noFill/>
          <a:ln>
            <a:noFill/>
          </a:ln>
        </p:spPr>
      </p:pic>
      <p:sp>
        <p:nvSpPr>
          <p:cNvPr id="224" name="Google Shape;224;p40"/>
          <p:cNvSpPr txBox="1"/>
          <p:nvPr/>
        </p:nvSpPr>
        <p:spPr>
          <a:xfrm>
            <a:off x="2386350" y="1463550"/>
            <a:ext cx="4371300" cy="2216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200">
                <a:solidFill>
                  <a:srgbClr val="FFFFFF"/>
                </a:solidFill>
                <a:latin typeface="Montserrat"/>
                <a:ea typeface="Montserrat"/>
                <a:cs typeface="Montserrat"/>
                <a:sym typeface="Montserrat"/>
              </a:rPr>
              <a:t>In what ways can you see systems (think social institutions, corporations, etc.), whether </a:t>
            </a:r>
            <a:r>
              <a:rPr b="1" lang="en" sz="2200">
                <a:solidFill>
                  <a:srgbClr val="FFFFFF"/>
                </a:solidFill>
                <a:latin typeface="Montserrat"/>
                <a:ea typeface="Montserrat"/>
                <a:cs typeface="Montserrat"/>
                <a:sym typeface="Montserrat"/>
              </a:rPr>
              <a:t>consciously</a:t>
            </a:r>
            <a:r>
              <a:rPr b="1" lang="en" sz="2200">
                <a:solidFill>
                  <a:srgbClr val="FFFFFF"/>
                </a:solidFill>
                <a:latin typeface="Montserrat"/>
                <a:ea typeface="Montserrat"/>
                <a:cs typeface="Montserrat"/>
                <a:sym typeface="Montserrat"/>
              </a:rPr>
              <a:t> or not, perpetuate racism/biases?</a:t>
            </a:r>
            <a:endParaRPr sz="8000">
              <a:latin typeface="Montserrat"/>
              <a:ea typeface="Montserrat"/>
              <a:cs typeface="Montserrat"/>
              <a:sym typeface="Montserrat"/>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228" name="Shape 228"/>
        <p:cNvGrpSpPr/>
        <p:nvPr/>
      </p:nvGrpSpPr>
      <p:grpSpPr>
        <a:xfrm>
          <a:off x="0" y="0"/>
          <a:ext cx="0" cy="0"/>
          <a:chOff x="0" y="0"/>
          <a:chExt cx="0" cy="0"/>
        </a:xfrm>
      </p:grpSpPr>
      <p:pic>
        <p:nvPicPr>
          <p:cNvPr id="229" name="Google Shape;229;p41"/>
          <p:cNvPicPr preferRelativeResize="0"/>
          <p:nvPr/>
        </p:nvPicPr>
        <p:blipFill rotWithShape="1">
          <a:blip r:embed="rId3">
            <a:alphaModFix/>
          </a:blip>
          <a:srcRect b="12318" l="12950" r="9919" t="10592"/>
          <a:stretch/>
        </p:blipFill>
        <p:spPr>
          <a:xfrm>
            <a:off x="1601663" y="706775"/>
            <a:ext cx="5940676" cy="3729950"/>
          </a:xfrm>
          <a:prstGeom prst="rect">
            <a:avLst/>
          </a:prstGeom>
          <a:noFill/>
          <a:ln>
            <a:noFill/>
          </a:ln>
        </p:spPr>
      </p:pic>
      <p:sp>
        <p:nvSpPr>
          <p:cNvPr id="230" name="Google Shape;230;p41"/>
          <p:cNvSpPr txBox="1"/>
          <p:nvPr/>
        </p:nvSpPr>
        <p:spPr>
          <a:xfrm>
            <a:off x="2445738" y="1632900"/>
            <a:ext cx="4371300" cy="1877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200">
                <a:solidFill>
                  <a:srgbClr val="FFFFFF"/>
                </a:solidFill>
                <a:latin typeface="Montserrat"/>
                <a:ea typeface="Montserrat"/>
                <a:cs typeface="Montserrat"/>
                <a:sym typeface="Montserrat"/>
              </a:rPr>
              <a:t>Think about online activism - what are the pros and cons of this type of advocacy? How else can we practice activism?</a:t>
            </a:r>
            <a:endParaRPr sz="9100">
              <a:latin typeface="Montserrat"/>
              <a:ea typeface="Montserrat"/>
              <a:cs typeface="Montserrat"/>
              <a:sym typeface="Montserra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67" name="Shape 67"/>
        <p:cNvGrpSpPr/>
        <p:nvPr/>
      </p:nvGrpSpPr>
      <p:grpSpPr>
        <a:xfrm>
          <a:off x="0" y="0"/>
          <a:ext cx="0" cy="0"/>
          <a:chOff x="0" y="0"/>
          <a:chExt cx="0" cy="0"/>
        </a:xfrm>
      </p:grpSpPr>
      <p:sp>
        <p:nvSpPr>
          <p:cNvPr id="68" name="Google Shape;68;p15"/>
          <p:cNvSpPr txBox="1"/>
          <p:nvPr>
            <p:ph type="title"/>
          </p:nvPr>
        </p:nvSpPr>
        <p:spPr>
          <a:xfrm>
            <a:off x="311700" y="2189250"/>
            <a:ext cx="8520600" cy="765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4000">
                <a:solidFill>
                  <a:schemeClr val="lt1"/>
                </a:solidFill>
                <a:latin typeface="Montserrat"/>
                <a:ea typeface="Montserrat"/>
                <a:cs typeface="Montserrat"/>
                <a:sym typeface="Montserrat"/>
              </a:rPr>
              <a:t>Level 1 - Self Reflection</a:t>
            </a:r>
            <a:endParaRPr sz="5700">
              <a:solidFill>
                <a:schemeClr val="lt1"/>
              </a:solidFill>
              <a:latin typeface="Montserrat"/>
              <a:ea typeface="Montserrat"/>
              <a:cs typeface="Montserrat"/>
              <a:sym typeface="Montserrat"/>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234" name="Shape 234"/>
        <p:cNvGrpSpPr/>
        <p:nvPr/>
      </p:nvGrpSpPr>
      <p:grpSpPr>
        <a:xfrm>
          <a:off x="0" y="0"/>
          <a:ext cx="0" cy="0"/>
          <a:chOff x="0" y="0"/>
          <a:chExt cx="0" cy="0"/>
        </a:xfrm>
      </p:grpSpPr>
      <p:sp>
        <p:nvSpPr>
          <p:cNvPr id="235" name="Google Shape;235;p42"/>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SzPts val="990"/>
              <a:buNone/>
            </a:pPr>
            <a:r>
              <a:rPr b="1" lang="en" sz="2020">
                <a:solidFill>
                  <a:srgbClr val="347222"/>
                </a:solidFill>
                <a:latin typeface="Montserrat"/>
                <a:ea typeface="Montserrat"/>
                <a:cs typeface="Montserrat"/>
                <a:sym typeface="Montserrat"/>
              </a:rPr>
              <a:t>Sources</a:t>
            </a:r>
            <a:endParaRPr b="1" sz="2020">
              <a:solidFill>
                <a:srgbClr val="347222"/>
              </a:solidFill>
              <a:latin typeface="Montserrat"/>
              <a:ea typeface="Montserrat"/>
              <a:cs typeface="Montserrat"/>
              <a:sym typeface="Montserrat"/>
            </a:endParaRPr>
          </a:p>
        </p:txBody>
      </p:sp>
      <p:sp>
        <p:nvSpPr>
          <p:cNvPr id="236" name="Google Shape;236;p4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b="1" lang="en" sz="1300" u="sng">
                <a:solidFill>
                  <a:srgbClr val="EB6E00"/>
                </a:solidFill>
                <a:latin typeface="Montserrat"/>
                <a:ea typeface="Montserrat"/>
                <a:cs typeface="Montserrat"/>
                <a:sym typeface="Montserrat"/>
                <a:hlinkClick r:id="rId3">
                  <a:extLst>
                    <a:ext uri="{A12FA001-AC4F-418D-AE19-62706E023703}">
                      <ahyp:hlinkClr val="tx"/>
                    </a:ext>
                  </a:extLst>
                </a:hlinkClick>
              </a:rPr>
              <a:t>https://www.werenotreallystrangers.com/</a:t>
            </a:r>
            <a:r>
              <a:rPr b="1" lang="en" sz="1300">
                <a:solidFill>
                  <a:srgbClr val="EB6E00"/>
                </a:solidFill>
                <a:latin typeface="Montserrat"/>
                <a:ea typeface="Montserrat"/>
                <a:cs typeface="Montserrat"/>
                <a:sym typeface="Montserrat"/>
              </a:rPr>
              <a:t> </a:t>
            </a:r>
            <a:endParaRPr b="1" sz="1300">
              <a:solidFill>
                <a:srgbClr val="EB6E00"/>
              </a:solidFill>
              <a:latin typeface="Montserrat"/>
              <a:ea typeface="Montserrat"/>
              <a:cs typeface="Montserrat"/>
              <a:sym typeface="Montserrat"/>
            </a:endParaRPr>
          </a:p>
          <a:p>
            <a:pPr indent="0" lvl="0" marL="0" rtl="0" algn="l">
              <a:spcBef>
                <a:spcPts val="0"/>
              </a:spcBef>
              <a:spcAft>
                <a:spcPts val="0"/>
              </a:spcAft>
              <a:buClr>
                <a:schemeClr val="dk1"/>
              </a:buClr>
              <a:buSzPts val="1100"/>
              <a:buFont typeface="Arial"/>
              <a:buNone/>
            </a:pPr>
            <a:r>
              <a:rPr b="1" lang="en" sz="1300" u="sng">
                <a:solidFill>
                  <a:srgbClr val="EB6E00"/>
                </a:solidFill>
                <a:latin typeface="Montserrat"/>
                <a:ea typeface="Montserrat"/>
                <a:cs typeface="Montserrat"/>
                <a:sym typeface="Montserrat"/>
                <a:hlinkClick r:id="rId4">
                  <a:extLst>
                    <a:ext uri="{A12FA001-AC4F-418D-AE19-62706E023703}">
                      <ahyp:hlinkClr val="tx"/>
                    </a:ext>
                  </a:extLst>
                </a:hlinkClick>
              </a:rPr>
              <a:t>https://www.teachthought.com/pedagogy/examples-of-essential-questions/</a:t>
            </a:r>
            <a:endParaRPr b="1" sz="1300">
              <a:solidFill>
                <a:srgbClr val="EB6E00"/>
              </a:solidFill>
              <a:latin typeface="Montserrat"/>
              <a:ea typeface="Montserrat"/>
              <a:cs typeface="Montserrat"/>
              <a:sym typeface="Montserrat"/>
            </a:endParaRPr>
          </a:p>
          <a:p>
            <a:pPr indent="0" lvl="0" marL="0" rtl="0" algn="l">
              <a:spcBef>
                <a:spcPts val="0"/>
              </a:spcBef>
              <a:spcAft>
                <a:spcPts val="0"/>
              </a:spcAft>
              <a:buClr>
                <a:schemeClr val="dk1"/>
              </a:buClr>
              <a:buSzPts val="1100"/>
              <a:buFont typeface="Arial"/>
              <a:buNone/>
            </a:pPr>
            <a:r>
              <a:rPr b="1" lang="en" sz="1300" u="sng">
                <a:solidFill>
                  <a:srgbClr val="EB6E00"/>
                </a:solidFill>
                <a:latin typeface="Montserrat"/>
                <a:ea typeface="Montserrat"/>
                <a:cs typeface="Montserrat"/>
                <a:sym typeface="Montserrat"/>
                <a:hlinkClick r:id="rId5">
                  <a:extLst>
                    <a:ext uri="{A12FA001-AC4F-418D-AE19-62706E023703}">
                      <ahyp:hlinkClr val="tx"/>
                    </a:ext>
                  </a:extLst>
                </a:hlinkClick>
              </a:rPr>
              <a:t>https://www.learningforjustice.org/magazine/publications/reflecting-upon-our-own-biases-all-ages</a:t>
            </a:r>
            <a:endParaRPr b="1" sz="1300">
              <a:solidFill>
                <a:srgbClr val="EB6E00"/>
              </a:solidFill>
              <a:latin typeface="Montserrat"/>
              <a:ea typeface="Montserrat"/>
              <a:cs typeface="Montserrat"/>
              <a:sym typeface="Montserrat"/>
            </a:endParaRPr>
          </a:p>
          <a:p>
            <a:pPr indent="0" lvl="0" marL="0" rtl="0" algn="l">
              <a:spcBef>
                <a:spcPts val="0"/>
              </a:spcBef>
              <a:spcAft>
                <a:spcPts val="0"/>
              </a:spcAft>
              <a:buClr>
                <a:schemeClr val="dk1"/>
              </a:buClr>
              <a:buSzPts val="1100"/>
              <a:buFont typeface="Arial"/>
              <a:buNone/>
            </a:pPr>
            <a:r>
              <a:rPr b="1" lang="en" sz="1300" u="sng">
                <a:solidFill>
                  <a:srgbClr val="EB6E00"/>
                </a:solidFill>
                <a:latin typeface="Montserrat"/>
                <a:ea typeface="Montserrat"/>
                <a:cs typeface="Montserrat"/>
                <a:sym typeface="Montserrat"/>
                <a:hlinkClick r:id="rId6">
                  <a:extLst>
                    <a:ext uri="{A12FA001-AC4F-418D-AE19-62706E023703}">
                      <ahyp:hlinkClr val="tx"/>
                    </a:ext>
                  </a:extLst>
                </a:hlinkClick>
              </a:rPr>
              <a:t>https://www.learningforjustice.org/sites/default/files/general/tt_valuing_differences.pdf</a:t>
            </a:r>
            <a:endParaRPr b="1" sz="1300">
              <a:solidFill>
                <a:srgbClr val="EB6E00"/>
              </a:solidFill>
              <a:latin typeface="Montserrat"/>
              <a:ea typeface="Montserrat"/>
              <a:cs typeface="Montserrat"/>
              <a:sym typeface="Montserrat"/>
            </a:endParaRPr>
          </a:p>
          <a:p>
            <a:pPr indent="0" lvl="0" marL="0" rtl="0" algn="l">
              <a:spcBef>
                <a:spcPts val="0"/>
              </a:spcBef>
              <a:spcAft>
                <a:spcPts val="0"/>
              </a:spcAft>
              <a:buClr>
                <a:schemeClr val="dk1"/>
              </a:buClr>
              <a:buSzPts val="1100"/>
              <a:buFont typeface="Arial"/>
              <a:buNone/>
            </a:pPr>
            <a:r>
              <a:rPr b="1" lang="en" sz="1300" u="sng">
                <a:solidFill>
                  <a:srgbClr val="EB6E00"/>
                </a:solidFill>
                <a:latin typeface="Montserrat"/>
                <a:ea typeface="Montserrat"/>
                <a:cs typeface="Montserrat"/>
                <a:sym typeface="Montserrat"/>
                <a:hlinkClick r:id="rId7">
                  <a:extLst>
                    <a:ext uri="{A12FA001-AC4F-418D-AE19-62706E023703}">
                      <ahyp:hlinkClr val="tx"/>
                    </a:ext>
                  </a:extLst>
                </a:hlinkClick>
              </a:rPr>
              <a:t>https://drive.google.com/file/d/1Mf87lVMUaEWb0EqOhr4uPmdJct7OFFwJ/view</a:t>
            </a:r>
            <a:endParaRPr b="1" sz="1300">
              <a:solidFill>
                <a:srgbClr val="EB6E00"/>
              </a:solidFill>
              <a:latin typeface="Montserrat"/>
              <a:ea typeface="Montserrat"/>
              <a:cs typeface="Montserrat"/>
              <a:sym typeface="Montserrat"/>
            </a:endParaRPr>
          </a:p>
          <a:p>
            <a:pPr indent="0" lvl="0" marL="0" rtl="0" algn="l">
              <a:spcBef>
                <a:spcPts val="0"/>
              </a:spcBef>
              <a:spcAft>
                <a:spcPts val="0"/>
              </a:spcAft>
              <a:buClr>
                <a:schemeClr val="dk1"/>
              </a:buClr>
              <a:buSzPts val="1100"/>
              <a:buFont typeface="Arial"/>
              <a:buNone/>
            </a:pPr>
            <a:r>
              <a:rPr b="1" lang="en" sz="1300" u="sng">
                <a:solidFill>
                  <a:srgbClr val="EB6E00"/>
                </a:solidFill>
                <a:latin typeface="Montserrat"/>
                <a:ea typeface="Montserrat"/>
                <a:cs typeface="Montserrat"/>
                <a:sym typeface="Montserrat"/>
                <a:hlinkClick r:id="rId8">
                  <a:extLst>
                    <a:ext uri="{A12FA001-AC4F-418D-AE19-62706E023703}">
                      <ahyp:hlinkClr val="tx"/>
                    </a:ext>
                  </a:extLst>
                </a:hlinkClick>
              </a:rPr>
              <a:t>https://www.learningforjustice.org/professional-development/reflection-activity-identity</a:t>
            </a:r>
            <a:endParaRPr b="1" sz="1300">
              <a:solidFill>
                <a:srgbClr val="EB6E00"/>
              </a:solidFill>
              <a:latin typeface="Montserrat"/>
              <a:ea typeface="Montserrat"/>
              <a:cs typeface="Montserrat"/>
              <a:sym typeface="Montserrat"/>
            </a:endParaRPr>
          </a:p>
          <a:p>
            <a:pPr indent="0" lvl="0" marL="0" rtl="0" algn="l">
              <a:spcBef>
                <a:spcPts val="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72" name="Shape 72"/>
        <p:cNvGrpSpPr/>
        <p:nvPr/>
      </p:nvGrpSpPr>
      <p:grpSpPr>
        <a:xfrm>
          <a:off x="0" y="0"/>
          <a:ext cx="0" cy="0"/>
          <a:chOff x="0" y="0"/>
          <a:chExt cx="0" cy="0"/>
        </a:xfrm>
      </p:grpSpPr>
      <p:pic>
        <p:nvPicPr>
          <p:cNvPr id="73" name="Google Shape;73;p16"/>
          <p:cNvPicPr preferRelativeResize="0"/>
          <p:nvPr/>
        </p:nvPicPr>
        <p:blipFill>
          <a:blip r:embed="rId3">
            <a:alphaModFix/>
          </a:blip>
          <a:stretch>
            <a:fillRect/>
          </a:stretch>
        </p:blipFill>
        <p:spPr>
          <a:xfrm>
            <a:off x="762006" y="295275"/>
            <a:ext cx="7620000" cy="4552950"/>
          </a:xfrm>
          <a:prstGeom prst="rect">
            <a:avLst/>
          </a:prstGeom>
          <a:noFill/>
          <a:ln>
            <a:noFill/>
          </a:ln>
        </p:spPr>
      </p:pic>
      <p:sp>
        <p:nvSpPr>
          <p:cNvPr id="74" name="Google Shape;74;p16"/>
          <p:cNvSpPr txBox="1"/>
          <p:nvPr/>
        </p:nvSpPr>
        <p:spPr>
          <a:xfrm>
            <a:off x="2511000" y="1698650"/>
            <a:ext cx="4122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75" name="Google Shape;75;p16"/>
          <p:cNvSpPr txBox="1"/>
          <p:nvPr/>
        </p:nvSpPr>
        <p:spPr>
          <a:xfrm>
            <a:off x="2511000" y="1632900"/>
            <a:ext cx="4122000" cy="1877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200">
                <a:solidFill>
                  <a:srgbClr val="FFFFFF"/>
                </a:solidFill>
                <a:latin typeface="Montserrat"/>
                <a:ea typeface="Montserrat"/>
                <a:cs typeface="Montserrat"/>
                <a:sym typeface="Montserrat"/>
              </a:rPr>
              <a:t>When or how did you become aware of your racial identity? Describe a moment where it took on meaning for you.</a:t>
            </a:r>
            <a:endParaRPr sz="2500">
              <a:latin typeface="Montserrat"/>
              <a:ea typeface="Montserrat"/>
              <a:cs typeface="Montserrat"/>
              <a:sym typeface="Montserra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79" name="Shape 79"/>
        <p:cNvGrpSpPr/>
        <p:nvPr/>
      </p:nvGrpSpPr>
      <p:grpSpPr>
        <a:xfrm>
          <a:off x="0" y="0"/>
          <a:ext cx="0" cy="0"/>
          <a:chOff x="0" y="0"/>
          <a:chExt cx="0" cy="0"/>
        </a:xfrm>
      </p:grpSpPr>
      <p:pic>
        <p:nvPicPr>
          <p:cNvPr id="80" name="Google Shape;80;p17"/>
          <p:cNvPicPr preferRelativeResize="0"/>
          <p:nvPr/>
        </p:nvPicPr>
        <p:blipFill>
          <a:blip r:embed="rId3">
            <a:alphaModFix/>
          </a:blip>
          <a:stretch>
            <a:fillRect/>
          </a:stretch>
        </p:blipFill>
        <p:spPr>
          <a:xfrm>
            <a:off x="762006" y="295275"/>
            <a:ext cx="7620000" cy="4552950"/>
          </a:xfrm>
          <a:prstGeom prst="rect">
            <a:avLst/>
          </a:prstGeom>
          <a:noFill/>
          <a:ln>
            <a:noFill/>
          </a:ln>
        </p:spPr>
      </p:pic>
      <p:sp>
        <p:nvSpPr>
          <p:cNvPr id="81" name="Google Shape;81;p17"/>
          <p:cNvSpPr txBox="1"/>
          <p:nvPr/>
        </p:nvSpPr>
        <p:spPr>
          <a:xfrm>
            <a:off x="2511000" y="1698650"/>
            <a:ext cx="4122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82" name="Google Shape;82;p17"/>
          <p:cNvSpPr txBox="1"/>
          <p:nvPr/>
        </p:nvSpPr>
        <p:spPr>
          <a:xfrm>
            <a:off x="2511000" y="1463550"/>
            <a:ext cx="4122000" cy="2216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200">
                <a:solidFill>
                  <a:srgbClr val="FFFFFF"/>
                </a:solidFill>
                <a:latin typeface="Montserrat"/>
                <a:ea typeface="Montserrat"/>
                <a:cs typeface="Montserrat"/>
                <a:sym typeface="Montserrat"/>
              </a:rPr>
              <a:t>In what ways does your identity benefit you in comparison to others? In what ways do you not benefit? (think gender, ethnicity, age, class, etc.)</a:t>
            </a:r>
            <a:endParaRPr sz="3600">
              <a:latin typeface="Montserrat"/>
              <a:ea typeface="Montserrat"/>
              <a:cs typeface="Montserrat"/>
              <a:sym typeface="Montserra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86" name="Shape 86"/>
        <p:cNvGrpSpPr/>
        <p:nvPr/>
      </p:nvGrpSpPr>
      <p:grpSpPr>
        <a:xfrm>
          <a:off x="0" y="0"/>
          <a:ext cx="0" cy="0"/>
          <a:chOff x="0" y="0"/>
          <a:chExt cx="0" cy="0"/>
        </a:xfrm>
      </p:grpSpPr>
      <p:pic>
        <p:nvPicPr>
          <p:cNvPr id="87" name="Google Shape;87;p18"/>
          <p:cNvPicPr preferRelativeResize="0"/>
          <p:nvPr/>
        </p:nvPicPr>
        <p:blipFill>
          <a:blip r:embed="rId3">
            <a:alphaModFix/>
          </a:blip>
          <a:stretch>
            <a:fillRect/>
          </a:stretch>
        </p:blipFill>
        <p:spPr>
          <a:xfrm>
            <a:off x="762006" y="295275"/>
            <a:ext cx="7620000" cy="4552950"/>
          </a:xfrm>
          <a:prstGeom prst="rect">
            <a:avLst/>
          </a:prstGeom>
          <a:noFill/>
          <a:ln>
            <a:noFill/>
          </a:ln>
        </p:spPr>
      </p:pic>
      <p:sp>
        <p:nvSpPr>
          <p:cNvPr id="88" name="Google Shape;88;p18"/>
          <p:cNvSpPr txBox="1"/>
          <p:nvPr/>
        </p:nvSpPr>
        <p:spPr>
          <a:xfrm>
            <a:off x="2511000" y="1698650"/>
            <a:ext cx="4122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89" name="Google Shape;89;p18"/>
          <p:cNvSpPr txBox="1"/>
          <p:nvPr/>
        </p:nvSpPr>
        <p:spPr>
          <a:xfrm>
            <a:off x="2257650" y="1431163"/>
            <a:ext cx="4628700" cy="2216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200">
                <a:solidFill>
                  <a:srgbClr val="FFFFFF"/>
                </a:solidFill>
                <a:latin typeface="Montserrat"/>
                <a:ea typeface="Montserrat"/>
                <a:cs typeface="Montserrat"/>
                <a:sym typeface="Montserrat"/>
              </a:rPr>
              <a:t>Growing up, how were you taught (by parents, teachers, elders, etc.) about people who were different from you? How were you taught about people who were similar to you?</a:t>
            </a:r>
            <a:endParaRPr sz="4700">
              <a:latin typeface="Montserrat"/>
              <a:ea typeface="Montserrat"/>
              <a:cs typeface="Montserrat"/>
              <a:sym typeface="Montserra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93" name="Shape 93"/>
        <p:cNvGrpSpPr/>
        <p:nvPr/>
      </p:nvGrpSpPr>
      <p:grpSpPr>
        <a:xfrm>
          <a:off x="0" y="0"/>
          <a:ext cx="0" cy="0"/>
          <a:chOff x="0" y="0"/>
          <a:chExt cx="0" cy="0"/>
        </a:xfrm>
      </p:grpSpPr>
      <p:pic>
        <p:nvPicPr>
          <p:cNvPr id="94" name="Google Shape;94;p19"/>
          <p:cNvPicPr preferRelativeResize="0"/>
          <p:nvPr/>
        </p:nvPicPr>
        <p:blipFill>
          <a:blip r:embed="rId3">
            <a:alphaModFix/>
          </a:blip>
          <a:stretch>
            <a:fillRect/>
          </a:stretch>
        </p:blipFill>
        <p:spPr>
          <a:xfrm>
            <a:off x="762006" y="295275"/>
            <a:ext cx="7620000" cy="4552950"/>
          </a:xfrm>
          <a:prstGeom prst="rect">
            <a:avLst/>
          </a:prstGeom>
          <a:noFill/>
          <a:ln>
            <a:noFill/>
          </a:ln>
        </p:spPr>
      </p:pic>
      <p:sp>
        <p:nvSpPr>
          <p:cNvPr id="95" name="Google Shape;95;p19"/>
          <p:cNvSpPr txBox="1"/>
          <p:nvPr/>
        </p:nvSpPr>
        <p:spPr>
          <a:xfrm>
            <a:off x="2511000" y="1698650"/>
            <a:ext cx="4122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96" name="Google Shape;96;p19"/>
          <p:cNvSpPr txBox="1"/>
          <p:nvPr/>
        </p:nvSpPr>
        <p:spPr>
          <a:xfrm>
            <a:off x="2463475" y="1802100"/>
            <a:ext cx="4122000" cy="1539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200">
                <a:solidFill>
                  <a:srgbClr val="FFFFFF"/>
                </a:solidFill>
                <a:latin typeface="Montserrat"/>
                <a:ea typeface="Montserrat"/>
                <a:cs typeface="Montserrat"/>
                <a:sym typeface="Montserrat"/>
              </a:rPr>
              <a:t>How do you personally approach anti-racism education? Are there any areas for personal growth?</a:t>
            </a:r>
            <a:endParaRPr sz="5800">
              <a:latin typeface="Montserrat"/>
              <a:ea typeface="Montserrat"/>
              <a:cs typeface="Montserrat"/>
              <a:sym typeface="Montserra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100" name="Shape 100"/>
        <p:cNvGrpSpPr/>
        <p:nvPr/>
      </p:nvGrpSpPr>
      <p:grpSpPr>
        <a:xfrm>
          <a:off x="0" y="0"/>
          <a:ext cx="0" cy="0"/>
          <a:chOff x="0" y="0"/>
          <a:chExt cx="0" cy="0"/>
        </a:xfrm>
      </p:grpSpPr>
      <p:pic>
        <p:nvPicPr>
          <p:cNvPr id="101" name="Google Shape;101;p20"/>
          <p:cNvPicPr preferRelativeResize="0"/>
          <p:nvPr/>
        </p:nvPicPr>
        <p:blipFill>
          <a:blip r:embed="rId3">
            <a:alphaModFix/>
          </a:blip>
          <a:stretch>
            <a:fillRect/>
          </a:stretch>
        </p:blipFill>
        <p:spPr>
          <a:xfrm>
            <a:off x="762006" y="295275"/>
            <a:ext cx="7620000" cy="4552950"/>
          </a:xfrm>
          <a:prstGeom prst="rect">
            <a:avLst/>
          </a:prstGeom>
          <a:noFill/>
          <a:ln>
            <a:noFill/>
          </a:ln>
        </p:spPr>
      </p:pic>
      <p:sp>
        <p:nvSpPr>
          <p:cNvPr id="102" name="Google Shape;102;p20"/>
          <p:cNvSpPr txBox="1"/>
          <p:nvPr/>
        </p:nvSpPr>
        <p:spPr>
          <a:xfrm>
            <a:off x="2511000" y="1698650"/>
            <a:ext cx="4122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03" name="Google Shape;103;p20"/>
          <p:cNvSpPr txBox="1"/>
          <p:nvPr/>
        </p:nvSpPr>
        <p:spPr>
          <a:xfrm>
            <a:off x="2511000" y="1971450"/>
            <a:ext cx="4122000" cy="1200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200">
                <a:solidFill>
                  <a:srgbClr val="FFFFFF"/>
                </a:solidFill>
                <a:latin typeface="Montserrat"/>
                <a:ea typeface="Montserrat"/>
                <a:cs typeface="Montserrat"/>
                <a:sym typeface="Montserrat"/>
              </a:rPr>
              <a:t>What is an aspect of your identity that you think about the most?</a:t>
            </a:r>
            <a:endParaRPr sz="2200">
              <a:latin typeface="Montserrat"/>
              <a:ea typeface="Montserrat"/>
              <a:cs typeface="Montserrat"/>
              <a:sym typeface="Montserra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CE5CD"/>
        </a:solidFill>
      </p:bgPr>
    </p:bg>
    <p:spTree>
      <p:nvGrpSpPr>
        <p:cNvPr id="107" name="Shape 107"/>
        <p:cNvGrpSpPr/>
        <p:nvPr/>
      </p:nvGrpSpPr>
      <p:grpSpPr>
        <a:xfrm>
          <a:off x="0" y="0"/>
          <a:ext cx="0" cy="0"/>
          <a:chOff x="0" y="0"/>
          <a:chExt cx="0" cy="0"/>
        </a:xfrm>
      </p:grpSpPr>
      <p:pic>
        <p:nvPicPr>
          <p:cNvPr id="108" name="Google Shape;108;p21"/>
          <p:cNvPicPr preferRelativeResize="0"/>
          <p:nvPr/>
        </p:nvPicPr>
        <p:blipFill>
          <a:blip r:embed="rId3">
            <a:alphaModFix/>
          </a:blip>
          <a:stretch>
            <a:fillRect/>
          </a:stretch>
        </p:blipFill>
        <p:spPr>
          <a:xfrm>
            <a:off x="762006" y="295275"/>
            <a:ext cx="7620000" cy="4552950"/>
          </a:xfrm>
          <a:prstGeom prst="rect">
            <a:avLst/>
          </a:prstGeom>
          <a:noFill/>
          <a:ln>
            <a:noFill/>
          </a:ln>
        </p:spPr>
      </p:pic>
      <p:sp>
        <p:nvSpPr>
          <p:cNvPr id="109" name="Google Shape;109;p21"/>
          <p:cNvSpPr txBox="1"/>
          <p:nvPr/>
        </p:nvSpPr>
        <p:spPr>
          <a:xfrm>
            <a:off x="2511000" y="1698650"/>
            <a:ext cx="4122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110" name="Google Shape;110;p21"/>
          <p:cNvSpPr txBox="1"/>
          <p:nvPr/>
        </p:nvSpPr>
        <p:spPr>
          <a:xfrm>
            <a:off x="2511000" y="1802100"/>
            <a:ext cx="4122000" cy="1539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200">
                <a:solidFill>
                  <a:srgbClr val="FFFFFF"/>
                </a:solidFill>
                <a:latin typeface="Montserrat"/>
                <a:ea typeface="Montserrat"/>
                <a:cs typeface="Montserrat"/>
                <a:sym typeface="Montserrat"/>
              </a:rPr>
              <a:t>What parts of your identity bring you the most joy, and what parts bring you the most pain?</a:t>
            </a:r>
            <a:endParaRPr sz="3300">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